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s/slide36.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Default Extension="wdp" ContentType="image/vnd.ms-photo"/>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Layouts/slideLayout7.xml" ContentType="application/vnd.openxmlformats-officedocument.presentationml.slideLayout+xml"/>
  <Default Extension="png" ContentType="image/png"/>
  <Default Extension="mp3" ContentType="audio/unknown"/>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Layouts/slideLayout3.xml" ContentType="application/vnd.openxmlformats-officedocument.presentationml.slideLayout+xml"/>
  <Default Extension="jpeg" ContentType="image/jpeg"/>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38"/>
  </p:notesMasterIdLst>
  <p:sldIdLst>
    <p:sldId id="295" r:id="rId2"/>
    <p:sldId id="263" r:id="rId3"/>
    <p:sldId id="269" r:id="rId4"/>
    <p:sldId id="266" r:id="rId5"/>
    <p:sldId id="262" r:id="rId6"/>
    <p:sldId id="268" r:id="rId7"/>
    <p:sldId id="261" r:id="rId8"/>
    <p:sldId id="265" r:id="rId9"/>
    <p:sldId id="274" r:id="rId10"/>
    <p:sldId id="270" r:id="rId11"/>
    <p:sldId id="272" r:id="rId12"/>
    <p:sldId id="271" r:id="rId13"/>
    <p:sldId id="273" r:id="rId14"/>
    <p:sldId id="282" r:id="rId15"/>
    <p:sldId id="283" r:id="rId16"/>
    <p:sldId id="276" r:id="rId17"/>
    <p:sldId id="277" r:id="rId18"/>
    <p:sldId id="278" r:id="rId19"/>
    <p:sldId id="279" r:id="rId20"/>
    <p:sldId id="284" r:id="rId21"/>
    <p:sldId id="285" r:id="rId22"/>
    <p:sldId id="286" r:id="rId23"/>
    <p:sldId id="287" r:id="rId24"/>
    <p:sldId id="288" r:id="rId25"/>
    <p:sldId id="289" r:id="rId26"/>
    <p:sldId id="290" r:id="rId27"/>
    <p:sldId id="291" r:id="rId28"/>
    <p:sldId id="298" r:id="rId29"/>
    <p:sldId id="280" r:id="rId30"/>
    <p:sldId id="281" r:id="rId31"/>
    <p:sldId id="292" r:id="rId32"/>
    <p:sldId id="294" r:id="rId33"/>
    <p:sldId id="293" r:id="rId34"/>
    <p:sldId id="296" r:id="rId35"/>
    <p:sldId id="297" r:id="rId36"/>
    <p:sldId id="264" r:id="rId37"/>
  </p:sldIdLst>
  <p:sldSz cx="9144000" cy="5715000" type="screen16x10"/>
  <p:notesSz cx="6888163" cy="9623425"/>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 xmlns:p15="http://schemas.microsoft.com/office/powerpoint/2012/main">
        <p15:guide id="1" orient="horz" pos="180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xmlns="">
          <a:srgbClr val="FF0000"/>
        </p14:laserClr>
      </p:ext>
      <p:ext uri="{2FDB2607-1784-4EEB-B798-7EB5836EED8A}">
        <p14:showMediaCtrls xmlns:p14="http://schemas.microsoft.com/office/powerpoint/2010/main" xmlns="" val="1"/>
      </p:ext>
    </p:extLst>
  </p:showPr>
  <p:clrMru>
    <a:srgbClr val="FFFFFF"/>
  </p:clrMru>
  <p:extLst>
    <p:ext uri="{E76CE94A-603C-4142-B9EB-6D1370010A27}">
      <p14:discardImageEditData xmlns:p14="http://schemas.microsoft.com/office/powerpoint/2010/main" xmlns="" val="0"/>
    </p:ext>
    <p:ext uri="{D31A062A-798A-4329-ABDD-BBA856620510}">
      <p14:defaultImageDpi xmlns:p14="http://schemas.microsoft.com/office/powerpoint/2010/main" xmlns="" val="220"/>
    </p:ext>
    <p:ext uri="{FD5EFAAD-0ECE-453E-9831-46B23BE46B34}">
      <p15:chartTrackingRefBased xmlns=""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82" d="100"/>
          <a:sy n="82" d="100"/>
        </p:scale>
        <p:origin x="-1026" y="-78"/>
      </p:cViewPr>
      <p:guideLst>
        <p:guide orient="horz" pos="1800"/>
        <p:guide pos="2880"/>
      </p:guideLst>
    </p:cSldViewPr>
  </p:slideViewPr>
  <p:notesTextViewPr>
    <p:cViewPr>
      <p:scale>
        <a:sx n="100" d="100"/>
        <a:sy n="100" d="100"/>
      </p:scale>
      <p:origin x="0" y="0"/>
    </p:cViewPr>
  </p:notesTextViewPr>
  <p:sorterViewPr>
    <p:cViewPr>
      <p:scale>
        <a:sx n="100" d="100"/>
        <a:sy n="100" d="100"/>
      </p:scale>
      <p:origin x="0" y="0"/>
    </p:cViewPr>
  </p:sorterViewPr>
  <p:notesViewPr>
    <p:cSldViewPr>
      <p:cViewPr varScale="1">
        <p:scale>
          <a:sx n="53" d="100"/>
          <a:sy n="53" d="100"/>
        </p:scale>
        <p:origin x="-2946" y="-84"/>
      </p:cViewPr>
      <p:guideLst>
        <p:guide orient="horz" pos="3031"/>
        <p:guide pos="2169"/>
      </p:guideLst>
    </p:cSldViewPr>
  </p:notes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Tree>
    <p:extLst>
      <p:ext uri="{BB962C8B-B14F-4D97-AF65-F5344CB8AC3E}">
        <p14:creationId xmlns:p14="http://schemas.microsoft.com/office/powerpoint/2010/main" xmlns="" val="142023362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 Id="rId4" Type="http://schemas.microsoft.com/office/2007/relationships/hdphoto" Target="../media/hdphoto2.wdp"/></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4.png"/><Relationship Id="rId1" Type="http://schemas.openxmlformats.org/officeDocument/2006/relationships/slideMaster" Target="../slideMasters/slideMaster1.xml"/><Relationship Id="rId4" Type="http://schemas.microsoft.com/office/2007/relationships/hdphoto" Target="../media/hdphoto2.wdp"/></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5.png"/><Relationship Id="rId1" Type="http://schemas.openxmlformats.org/officeDocument/2006/relationships/slideMaster" Target="../slideMasters/slideMaster1.xml"/><Relationship Id="rId4" Type="http://schemas.microsoft.com/office/2007/relationships/hdphoto" Target="../media/hdphoto2.wdp"/></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6.png"/><Relationship Id="rId1" Type="http://schemas.openxmlformats.org/officeDocument/2006/relationships/slideMaster" Target="../slideMasters/slideMaster1.xml"/><Relationship Id="rId4" Type="http://schemas.microsoft.com/office/2007/relationships/hdphoto" Target="../media/hdphoto2.wdp"/></Relationships>
</file>

<file path=ppt/slideLayouts/_rels/slideLayout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Master" Target="../slideMasters/slideMaster1.xml"/><Relationship Id="rId5" Type="http://schemas.openxmlformats.org/officeDocument/2006/relationships/image" Target="../media/image8.png"/><Relationship Id="rId4" Type="http://schemas.microsoft.com/office/2007/relationships/hdphoto" Target="../media/hdphoto3.wdp"/></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pic>
        <p:nvPicPr>
          <p:cNvPr id="7" name="Picture 3"/>
          <p:cNvPicPr>
            <a:picLocks noChangeAspect="1" noChangeArrowheads="1"/>
          </p:cNvPicPr>
          <p:nvPr userDrawn="1"/>
        </p:nvPicPr>
        <p:blipFill rotWithShape="1">
          <a:blip r:embed="rId2" cstate="email">
            <a:extLst>
              <a:ext uri="{28A0092B-C50C-407E-A947-70E740481C1C}">
                <a14:useLocalDpi xmlns:a14="http://schemas.microsoft.com/office/drawing/2010/main" xmlns=""/>
              </a:ext>
            </a:extLst>
          </a:blip>
          <a:srcRect/>
          <a:stretch/>
        </p:blipFill>
        <p:spPr bwMode="auto">
          <a:xfrm>
            <a:off x="53752" y="67190"/>
            <a:ext cx="9036496" cy="5647809"/>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pic>
      <p:pic>
        <p:nvPicPr>
          <p:cNvPr id="9" name="Picture 3"/>
          <p:cNvPicPr>
            <a:picLocks noChangeAspect="1" noChangeArrowheads="1"/>
          </p:cNvPicPr>
          <p:nvPr userDrawn="1"/>
        </p:nvPicPr>
        <p:blipFill rotWithShape="1">
          <a:blip r:embed="rId3" cstate="email">
            <a:extLst>
              <a:ext uri="{BEBA8EAE-BF5A-486C-A8C5-ECC9F3942E4B}">
                <a14:imgProps xmlns:a14="http://schemas.microsoft.com/office/drawing/2010/main" xmlns="">
                  <a14:imgLayer r:embed="rId4">
                    <a14:imgEffect>
                      <a14:artisticTexturizer/>
                    </a14:imgEffect>
                  </a14:imgLayer>
                </a14:imgProps>
              </a:ext>
              <a:ext uri="{28A0092B-C50C-407E-A947-70E740481C1C}">
                <a14:useLocalDpi xmlns:a14="http://schemas.microsoft.com/office/drawing/2010/main" xmlns=""/>
              </a:ext>
            </a:extLst>
          </a:blip>
          <a:srcRect/>
          <a:stretch/>
        </p:blipFill>
        <p:spPr bwMode="auto">
          <a:xfrm>
            <a:off x="-6100" y="3171"/>
            <a:ext cx="9154611" cy="5726206"/>
          </a:xfrm>
          <a:prstGeom prst="rect">
            <a:avLst/>
          </a:prstGeom>
          <a:noFill/>
          <a:ln>
            <a:noFill/>
          </a:ln>
          <a:effectLst/>
          <a:extLst/>
        </p:spPr>
      </p:pic>
      <p:sp>
        <p:nvSpPr>
          <p:cNvPr id="2" name="Заголовок 1"/>
          <p:cNvSpPr>
            <a:spLocks noGrp="1"/>
          </p:cNvSpPr>
          <p:nvPr>
            <p:ph type="ctrTitle"/>
          </p:nvPr>
        </p:nvSpPr>
        <p:spPr>
          <a:xfrm>
            <a:off x="685800" y="1775355"/>
            <a:ext cx="7772400" cy="1225021"/>
          </a:xfrm>
        </p:spPr>
        <p:txBody>
          <a:bodyPr/>
          <a:lstStyle/>
          <a:p>
            <a:r>
              <a:rPr lang="ru-RU" smtClean="0"/>
              <a:t>Образец заголовка</a:t>
            </a:r>
            <a:endParaRPr lang="ru-RU"/>
          </a:p>
        </p:txBody>
      </p:sp>
      <p:sp>
        <p:nvSpPr>
          <p:cNvPr id="3" name="Подзаголовок 2"/>
          <p:cNvSpPr>
            <a:spLocks noGrp="1"/>
          </p:cNvSpPr>
          <p:nvPr>
            <p:ph type="subTitle" idx="1"/>
          </p:nvPr>
        </p:nvSpPr>
        <p:spPr>
          <a:xfrm>
            <a:off x="1371600" y="3238500"/>
            <a:ext cx="6400800" cy="14605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ru-RU" smtClean="0"/>
              <a:t>Образец подзаголовка</a:t>
            </a:r>
            <a:endParaRPr lang="ru-RU"/>
          </a:p>
        </p:txBody>
      </p:sp>
      <p:sp>
        <p:nvSpPr>
          <p:cNvPr id="4" name="Дата 3"/>
          <p:cNvSpPr>
            <a:spLocks noGrp="1"/>
          </p:cNvSpPr>
          <p:nvPr>
            <p:ph type="dt" sz="half" idx="10"/>
          </p:nvPr>
        </p:nvSpPr>
        <p:spPr/>
        <p:txBody>
          <a:bodyPr/>
          <a:lstStyle/>
          <a:p>
            <a:fld id="{B4C71EC6-210F-42DE-9C53-41977AD35B3D}" type="datetimeFigureOut">
              <a:rPr lang="ru-RU" smtClean="0"/>
              <a:pPr/>
              <a:t>30.04.2019</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B19B0651-EE4F-4900-A07F-96A6BFA9D0F0}" type="slidenum">
              <a:rPr lang="ru-RU" smtClean="0"/>
              <a:pPr/>
              <a:t>‹#›</a:t>
            </a:fld>
            <a:endParaRPr lang="ru-RU"/>
          </a:p>
        </p:txBody>
      </p:sp>
    </p:spTree>
  </p:cSld>
  <p:clrMapOvr>
    <a:masterClrMapping/>
  </p:clrMapOvr>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pic>
        <p:nvPicPr>
          <p:cNvPr id="8" name="Picture 2"/>
          <p:cNvPicPr>
            <a:picLocks noChangeAspect="1" noChangeArrowheads="1"/>
          </p:cNvPicPr>
          <p:nvPr userDrawn="1"/>
        </p:nvPicPr>
        <p:blipFill>
          <a:blip r:embed="rId2" cstate="email">
            <a:extLst>
              <a:ext uri="{28A0092B-C50C-407E-A947-70E740481C1C}">
                <a14:useLocalDpi xmlns:a14="http://schemas.microsoft.com/office/drawing/2010/main" xmlns=""/>
              </a:ext>
            </a:extLst>
          </a:blip>
          <a:srcRect/>
          <a:stretch>
            <a:fillRect/>
          </a:stretch>
        </p:blipFill>
        <p:spPr bwMode="auto">
          <a:xfrm>
            <a:off x="0" y="-19050"/>
            <a:ext cx="9144000" cy="5754688"/>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pic>
      <p:pic>
        <p:nvPicPr>
          <p:cNvPr id="7" name="Picture 3"/>
          <p:cNvPicPr>
            <a:picLocks noChangeAspect="1" noChangeArrowheads="1"/>
          </p:cNvPicPr>
          <p:nvPr userDrawn="1"/>
        </p:nvPicPr>
        <p:blipFill rotWithShape="1">
          <a:blip r:embed="rId3" cstate="email">
            <a:extLst>
              <a:ext uri="{BEBA8EAE-BF5A-486C-A8C5-ECC9F3942E4B}">
                <a14:imgProps xmlns:a14="http://schemas.microsoft.com/office/drawing/2010/main" xmlns="">
                  <a14:imgLayer r:embed="rId4">
                    <a14:imgEffect>
                      <a14:artisticTexturizer/>
                    </a14:imgEffect>
                  </a14:imgLayer>
                </a14:imgProps>
              </a:ext>
              <a:ext uri="{28A0092B-C50C-407E-A947-70E740481C1C}">
                <a14:useLocalDpi xmlns:a14="http://schemas.microsoft.com/office/drawing/2010/main" xmlns=""/>
              </a:ext>
            </a:extLst>
          </a:blip>
          <a:srcRect/>
          <a:stretch/>
        </p:blipFill>
        <p:spPr bwMode="auto">
          <a:xfrm>
            <a:off x="-6100" y="3171"/>
            <a:ext cx="9154611" cy="5726206"/>
          </a:xfrm>
          <a:prstGeom prst="rect">
            <a:avLst/>
          </a:prstGeom>
          <a:noFill/>
          <a:ln>
            <a:noFill/>
          </a:ln>
          <a:effectLst/>
          <a:extLst/>
        </p:spPr>
      </p:pic>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Содержимое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B4C71EC6-210F-42DE-9C53-41977AD35B3D}" type="datetimeFigureOut">
              <a:rPr lang="ru-RU" smtClean="0"/>
              <a:pPr/>
              <a:t>30.04.2019</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B19B0651-EE4F-4900-A07F-96A6BFA9D0F0}" type="slidenum">
              <a:rPr lang="ru-RU" smtClean="0"/>
              <a:pPr/>
              <a:t>‹#›</a:t>
            </a:fld>
            <a:endParaRPr lang="ru-RU"/>
          </a:p>
        </p:txBody>
      </p:sp>
    </p:spTree>
  </p:cSld>
  <p:clrMapOvr>
    <a:masterClrMapping/>
  </p:clrMapOvr>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722313" y="3672417"/>
            <a:ext cx="7772400" cy="1135063"/>
          </a:xfrm>
        </p:spPr>
        <p:txBody>
          <a:bodyPr anchor="t"/>
          <a:lstStyle>
            <a:lvl1pPr algn="l">
              <a:defRPr sz="4000" b="1" cap="all"/>
            </a:lvl1pPr>
          </a:lstStyle>
          <a:p>
            <a:r>
              <a:rPr lang="ru-RU" smtClean="0"/>
              <a:t>Образец заголовка</a:t>
            </a:r>
            <a:endParaRPr lang="ru-RU"/>
          </a:p>
        </p:txBody>
      </p:sp>
      <p:sp>
        <p:nvSpPr>
          <p:cNvPr id="3" name="Текст 2"/>
          <p:cNvSpPr>
            <a:spLocks noGrp="1"/>
          </p:cNvSpPr>
          <p:nvPr>
            <p:ph type="body" idx="1"/>
          </p:nvPr>
        </p:nvSpPr>
        <p:spPr>
          <a:xfrm>
            <a:off x="722313" y="2422261"/>
            <a:ext cx="7772400" cy="1250156"/>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Дата 3"/>
          <p:cNvSpPr>
            <a:spLocks noGrp="1"/>
          </p:cNvSpPr>
          <p:nvPr>
            <p:ph type="dt" sz="half" idx="10"/>
          </p:nvPr>
        </p:nvSpPr>
        <p:spPr/>
        <p:txBody>
          <a:bodyPr/>
          <a:lstStyle/>
          <a:p>
            <a:fld id="{B4C71EC6-210F-42DE-9C53-41977AD35B3D}" type="datetimeFigureOut">
              <a:rPr lang="ru-RU" smtClean="0"/>
              <a:pPr/>
              <a:t>30.04.2019</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B19B0651-EE4F-4900-A07F-96A6BFA9D0F0}" type="slidenum">
              <a:rPr lang="ru-RU" smtClean="0"/>
              <a:pPr/>
              <a:t>‹#›</a:t>
            </a:fld>
            <a:endParaRPr lang="ru-RU"/>
          </a:p>
        </p:txBody>
      </p:sp>
    </p:spTree>
  </p:cSld>
  <p:clrMapOvr>
    <a:masterClrMapping/>
  </p:clrMapOvr>
  <p:timing>
    <p:tnLst>
      <p:par>
        <p:cTn id="1" dur="indefinite" restart="never" nodeType="tmRoot"/>
      </p:par>
    </p:tnLst>
  </p:timing>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pic>
        <p:nvPicPr>
          <p:cNvPr id="8" name="Picture 2"/>
          <p:cNvPicPr>
            <a:picLocks noChangeAspect="1" noChangeArrowheads="1"/>
          </p:cNvPicPr>
          <p:nvPr userDrawn="1"/>
        </p:nvPicPr>
        <p:blipFill rotWithShape="1">
          <a:blip r:embed="rId2" cstate="email">
            <a:extLst>
              <a:ext uri="{28A0092B-C50C-407E-A947-70E740481C1C}">
                <a14:useLocalDpi xmlns:a14="http://schemas.microsoft.com/office/drawing/2010/main" xmlns=""/>
              </a:ext>
            </a:extLst>
          </a:blip>
          <a:srcRect/>
          <a:stretch/>
        </p:blipFill>
        <p:spPr bwMode="auto">
          <a:xfrm>
            <a:off x="0" y="-19050"/>
            <a:ext cx="9144000" cy="5754688"/>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pic>
      <p:pic>
        <p:nvPicPr>
          <p:cNvPr id="9" name="Picture 3"/>
          <p:cNvPicPr>
            <a:picLocks noChangeAspect="1" noChangeArrowheads="1"/>
          </p:cNvPicPr>
          <p:nvPr userDrawn="1"/>
        </p:nvPicPr>
        <p:blipFill rotWithShape="1">
          <a:blip r:embed="rId3" cstate="email">
            <a:extLst>
              <a:ext uri="{BEBA8EAE-BF5A-486C-A8C5-ECC9F3942E4B}">
                <a14:imgProps xmlns:a14="http://schemas.microsoft.com/office/drawing/2010/main" xmlns="">
                  <a14:imgLayer r:embed="rId4">
                    <a14:imgEffect>
                      <a14:artisticTexturizer/>
                    </a14:imgEffect>
                  </a14:imgLayer>
                </a14:imgProps>
              </a:ext>
              <a:ext uri="{28A0092B-C50C-407E-A947-70E740481C1C}">
                <a14:useLocalDpi xmlns:a14="http://schemas.microsoft.com/office/drawing/2010/main" xmlns=""/>
              </a:ext>
            </a:extLst>
          </a:blip>
          <a:srcRect/>
          <a:stretch/>
        </p:blipFill>
        <p:spPr bwMode="auto">
          <a:xfrm>
            <a:off x="-6100" y="3171"/>
            <a:ext cx="9154611" cy="5726206"/>
          </a:xfrm>
          <a:prstGeom prst="rect">
            <a:avLst/>
          </a:prstGeom>
          <a:noFill/>
          <a:ln>
            <a:noFill/>
          </a:ln>
          <a:effectLst/>
          <a:extLst/>
        </p:spPr>
      </p:pic>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Содержимое 2"/>
          <p:cNvSpPr>
            <a:spLocks noGrp="1"/>
          </p:cNvSpPr>
          <p:nvPr>
            <p:ph sz="half" idx="1"/>
          </p:nvPr>
        </p:nvSpPr>
        <p:spPr>
          <a:xfrm>
            <a:off x="457200" y="1333500"/>
            <a:ext cx="4038600" cy="3771636"/>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Содержимое 3"/>
          <p:cNvSpPr>
            <a:spLocks noGrp="1"/>
          </p:cNvSpPr>
          <p:nvPr>
            <p:ph sz="half" idx="2"/>
          </p:nvPr>
        </p:nvSpPr>
        <p:spPr>
          <a:xfrm>
            <a:off x="4648200" y="1333500"/>
            <a:ext cx="4038600" cy="3771636"/>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Дата 4"/>
          <p:cNvSpPr>
            <a:spLocks noGrp="1"/>
          </p:cNvSpPr>
          <p:nvPr>
            <p:ph type="dt" sz="half" idx="10"/>
          </p:nvPr>
        </p:nvSpPr>
        <p:spPr/>
        <p:txBody>
          <a:bodyPr/>
          <a:lstStyle/>
          <a:p>
            <a:fld id="{B4C71EC6-210F-42DE-9C53-41977AD35B3D}" type="datetimeFigureOut">
              <a:rPr lang="ru-RU" smtClean="0"/>
              <a:pPr/>
              <a:t>30.04.2019</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B19B0651-EE4F-4900-A07F-96A6BFA9D0F0}" type="slidenum">
              <a:rPr lang="ru-RU" smtClean="0"/>
              <a:pPr/>
              <a:t>‹#›</a:t>
            </a:fld>
            <a:endParaRPr lang="ru-RU"/>
          </a:p>
        </p:txBody>
      </p:sp>
    </p:spTree>
  </p:cSld>
  <p:clrMapOvr>
    <a:masterClrMapping/>
  </p:clrMapOvr>
  <p:timing>
    <p:tnLst>
      <p:par>
        <p:cTn id="1" dur="indefinite" restart="never" nodeType="tmRoot"/>
      </p:par>
    </p:tnLst>
  </p:timing>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lvl1pPr>
              <a:defRPr/>
            </a:lvl1pPr>
          </a:lstStyle>
          <a:p>
            <a:r>
              <a:rPr lang="ru-RU" smtClean="0"/>
              <a:t>Образец заголовка</a:t>
            </a:r>
            <a:endParaRPr lang="ru-RU"/>
          </a:p>
        </p:txBody>
      </p:sp>
      <p:sp>
        <p:nvSpPr>
          <p:cNvPr id="3" name="Текст 2"/>
          <p:cNvSpPr>
            <a:spLocks noGrp="1"/>
          </p:cNvSpPr>
          <p:nvPr>
            <p:ph type="body" idx="1"/>
          </p:nvPr>
        </p:nvSpPr>
        <p:spPr>
          <a:xfrm>
            <a:off x="457200" y="1279261"/>
            <a:ext cx="4040188" cy="533135"/>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Содержимое 3"/>
          <p:cNvSpPr>
            <a:spLocks noGrp="1"/>
          </p:cNvSpPr>
          <p:nvPr>
            <p:ph sz="half" idx="2"/>
          </p:nvPr>
        </p:nvSpPr>
        <p:spPr>
          <a:xfrm>
            <a:off x="457200" y="1812396"/>
            <a:ext cx="4040188" cy="3292740"/>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Текст 4"/>
          <p:cNvSpPr>
            <a:spLocks noGrp="1"/>
          </p:cNvSpPr>
          <p:nvPr>
            <p:ph type="body" sz="quarter" idx="3"/>
          </p:nvPr>
        </p:nvSpPr>
        <p:spPr>
          <a:xfrm>
            <a:off x="4645026" y="1279261"/>
            <a:ext cx="4041775" cy="533135"/>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Содержимое 5"/>
          <p:cNvSpPr>
            <a:spLocks noGrp="1"/>
          </p:cNvSpPr>
          <p:nvPr>
            <p:ph sz="quarter" idx="4"/>
          </p:nvPr>
        </p:nvSpPr>
        <p:spPr>
          <a:xfrm>
            <a:off x="4645026" y="1812396"/>
            <a:ext cx="4041775" cy="3292740"/>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7" name="Дата 6"/>
          <p:cNvSpPr>
            <a:spLocks noGrp="1"/>
          </p:cNvSpPr>
          <p:nvPr>
            <p:ph type="dt" sz="half" idx="10"/>
          </p:nvPr>
        </p:nvSpPr>
        <p:spPr/>
        <p:txBody>
          <a:bodyPr/>
          <a:lstStyle/>
          <a:p>
            <a:fld id="{B4C71EC6-210F-42DE-9C53-41977AD35B3D}" type="datetimeFigureOut">
              <a:rPr lang="ru-RU" smtClean="0"/>
              <a:pPr/>
              <a:t>30.04.2019</a:t>
            </a:fld>
            <a:endParaRPr lang="ru-RU"/>
          </a:p>
        </p:txBody>
      </p:sp>
      <p:sp>
        <p:nvSpPr>
          <p:cNvPr id="8" name="Нижний колонтитул 7"/>
          <p:cNvSpPr>
            <a:spLocks noGrp="1"/>
          </p:cNvSpPr>
          <p:nvPr>
            <p:ph type="ftr" sz="quarter" idx="11"/>
          </p:nvPr>
        </p:nvSpPr>
        <p:spPr/>
        <p:txBody>
          <a:bodyPr/>
          <a:lstStyle/>
          <a:p>
            <a:endParaRPr lang="ru-RU"/>
          </a:p>
        </p:txBody>
      </p:sp>
      <p:sp>
        <p:nvSpPr>
          <p:cNvPr id="9" name="Номер слайда 8"/>
          <p:cNvSpPr>
            <a:spLocks noGrp="1"/>
          </p:cNvSpPr>
          <p:nvPr>
            <p:ph type="sldNum" sz="quarter" idx="12"/>
          </p:nvPr>
        </p:nvSpPr>
        <p:spPr/>
        <p:txBody>
          <a:bodyPr/>
          <a:lstStyle/>
          <a:p>
            <a:fld id="{B19B0651-EE4F-4900-A07F-96A6BFA9D0F0}" type="slidenum">
              <a:rPr lang="ru-RU" smtClean="0"/>
              <a:pPr/>
              <a:t>‹#›</a:t>
            </a:fld>
            <a:endParaRPr lang="ru-RU"/>
          </a:p>
        </p:txBody>
      </p:sp>
    </p:spTree>
  </p:cSld>
  <p:clrMapOvr>
    <a:masterClrMapping/>
  </p:clrMapOvr>
  <p:timing>
    <p:tnLst>
      <p:par>
        <p:cTn id="1" dur="indefinite" restart="never" nodeType="tmRoot"/>
      </p:par>
    </p:tnLst>
  </p:timing>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pic>
        <p:nvPicPr>
          <p:cNvPr id="6" name="Picture 2"/>
          <p:cNvPicPr>
            <a:picLocks noChangeAspect="1" noChangeArrowheads="1"/>
          </p:cNvPicPr>
          <p:nvPr userDrawn="1"/>
        </p:nvPicPr>
        <p:blipFill rotWithShape="1">
          <a:blip r:embed="rId2" cstate="email">
            <a:extLst>
              <a:ext uri="{28A0092B-C50C-407E-A947-70E740481C1C}">
                <a14:useLocalDpi xmlns:a14="http://schemas.microsoft.com/office/drawing/2010/main" xmlns=""/>
              </a:ext>
            </a:extLst>
          </a:blip>
          <a:srcRect/>
          <a:stretch/>
        </p:blipFill>
        <p:spPr bwMode="auto">
          <a:xfrm>
            <a:off x="1" y="-1"/>
            <a:ext cx="9144000" cy="5715001"/>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pic>
      <p:pic>
        <p:nvPicPr>
          <p:cNvPr id="8" name="Picture 3"/>
          <p:cNvPicPr>
            <a:picLocks noChangeAspect="1" noChangeArrowheads="1"/>
          </p:cNvPicPr>
          <p:nvPr userDrawn="1"/>
        </p:nvPicPr>
        <p:blipFill rotWithShape="1">
          <a:blip r:embed="rId3" cstate="email">
            <a:extLst>
              <a:ext uri="{BEBA8EAE-BF5A-486C-A8C5-ECC9F3942E4B}">
                <a14:imgProps xmlns:a14="http://schemas.microsoft.com/office/drawing/2010/main" xmlns="">
                  <a14:imgLayer r:embed="rId4">
                    <a14:imgEffect>
                      <a14:artisticTexturizer/>
                    </a14:imgEffect>
                  </a14:imgLayer>
                </a14:imgProps>
              </a:ext>
              <a:ext uri="{28A0092B-C50C-407E-A947-70E740481C1C}">
                <a14:useLocalDpi xmlns:a14="http://schemas.microsoft.com/office/drawing/2010/main" xmlns=""/>
              </a:ext>
            </a:extLst>
          </a:blip>
          <a:srcRect/>
          <a:stretch/>
        </p:blipFill>
        <p:spPr bwMode="auto">
          <a:xfrm>
            <a:off x="-6100" y="3171"/>
            <a:ext cx="9154611" cy="5726206"/>
          </a:xfrm>
          <a:prstGeom prst="rect">
            <a:avLst/>
          </a:prstGeom>
          <a:noFill/>
          <a:ln>
            <a:noFill/>
          </a:ln>
          <a:effectLst/>
          <a:extLst/>
        </p:spPr>
      </p:pic>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Дата 2"/>
          <p:cNvSpPr>
            <a:spLocks noGrp="1"/>
          </p:cNvSpPr>
          <p:nvPr>
            <p:ph type="dt" sz="half" idx="10"/>
          </p:nvPr>
        </p:nvSpPr>
        <p:spPr/>
        <p:txBody>
          <a:bodyPr/>
          <a:lstStyle/>
          <a:p>
            <a:fld id="{B4C71EC6-210F-42DE-9C53-41977AD35B3D}" type="datetimeFigureOut">
              <a:rPr lang="ru-RU" smtClean="0"/>
              <a:pPr/>
              <a:t>30.04.2019</a:t>
            </a:fld>
            <a:endParaRPr lang="ru-RU"/>
          </a:p>
        </p:txBody>
      </p:sp>
      <p:sp>
        <p:nvSpPr>
          <p:cNvPr id="4" name="Нижний колонтитул 3"/>
          <p:cNvSpPr>
            <a:spLocks noGrp="1"/>
          </p:cNvSpPr>
          <p:nvPr>
            <p:ph type="ftr" sz="quarter" idx="11"/>
          </p:nvPr>
        </p:nvSpPr>
        <p:spPr/>
        <p:txBody>
          <a:bodyPr/>
          <a:lstStyle/>
          <a:p>
            <a:endParaRPr lang="ru-RU"/>
          </a:p>
        </p:txBody>
      </p:sp>
      <p:sp>
        <p:nvSpPr>
          <p:cNvPr id="5" name="Номер слайда 4"/>
          <p:cNvSpPr>
            <a:spLocks noGrp="1"/>
          </p:cNvSpPr>
          <p:nvPr>
            <p:ph type="sldNum" sz="quarter" idx="12"/>
          </p:nvPr>
        </p:nvSpPr>
        <p:spPr/>
        <p:txBody>
          <a:bodyPr/>
          <a:lstStyle/>
          <a:p>
            <a:fld id="{B19B0651-EE4F-4900-A07F-96A6BFA9D0F0}" type="slidenum">
              <a:rPr lang="ru-RU" smtClean="0"/>
              <a:pPr/>
              <a:t>‹#›</a:t>
            </a:fld>
            <a:endParaRPr lang="ru-RU"/>
          </a:p>
        </p:txBody>
      </p:sp>
    </p:spTree>
  </p:cSld>
  <p:clrMapOvr>
    <a:masterClrMapping/>
  </p:clrMapOvr>
  <p:timing>
    <p:tnLst>
      <p:par>
        <p:cTn id="1" dur="indefinite" restart="never" nodeType="tmRoot"/>
      </p:par>
    </p:tnLst>
  </p:timing>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pic>
        <p:nvPicPr>
          <p:cNvPr id="6" name="Picture 2"/>
          <p:cNvPicPr>
            <a:picLocks noChangeAspect="1" noChangeArrowheads="1"/>
          </p:cNvPicPr>
          <p:nvPr userDrawn="1"/>
        </p:nvPicPr>
        <p:blipFill rotWithShape="1">
          <a:blip r:embed="rId2" cstate="email">
            <a:extLst>
              <a:ext uri="{28A0092B-C50C-407E-A947-70E740481C1C}">
                <a14:useLocalDpi xmlns:a14="http://schemas.microsoft.com/office/drawing/2010/main" xmlns=""/>
              </a:ext>
            </a:extLst>
          </a:blip>
          <a:srcRect/>
          <a:stretch/>
        </p:blipFill>
        <p:spPr bwMode="auto">
          <a:xfrm>
            <a:off x="1" y="-1"/>
            <a:ext cx="9144000" cy="5715001"/>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pic>
      <p:pic>
        <p:nvPicPr>
          <p:cNvPr id="8" name="Picture 3"/>
          <p:cNvPicPr>
            <a:picLocks noChangeAspect="1" noChangeArrowheads="1"/>
          </p:cNvPicPr>
          <p:nvPr userDrawn="1"/>
        </p:nvPicPr>
        <p:blipFill rotWithShape="1">
          <a:blip r:embed="rId3" cstate="email">
            <a:extLst>
              <a:ext uri="{BEBA8EAE-BF5A-486C-A8C5-ECC9F3942E4B}">
                <a14:imgProps xmlns:a14="http://schemas.microsoft.com/office/drawing/2010/main" xmlns="">
                  <a14:imgLayer r:embed="rId4">
                    <a14:imgEffect>
                      <a14:artisticTexturizer/>
                    </a14:imgEffect>
                  </a14:imgLayer>
                </a14:imgProps>
              </a:ext>
              <a:ext uri="{28A0092B-C50C-407E-A947-70E740481C1C}">
                <a14:useLocalDpi xmlns:a14="http://schemas.microsoft.com/office/drawing/2010/main" xmlns=""/>
              </a:ext>
            </a:extLst>
          </a:blip>
          <a:srcRect/>
          <a:stretch/>
        </p:blipFill>
        <p:spPr bwMode="auto">
          <a:xfrm>
            <a:off x="-6100" y="3171"/>
            <a:ext cx="9154611" cy="5726206"/>
          </a:xfrm>
          <a:prstGeom prst="rect">
            <a:avLst/>
          </a:prstGeom>
          <a:noFill/>
          <a:ln>
            <a:noFill/>
          </a:ln>
          <a:effectLst/>
          <a:extLst/>
        </p:spPr>
      </p:pic>
      <p:pic>
        <p:nvPicPr>
          <p:cNvPr id="5" name="Picture 2"/>
          <p:cNvPicPr>
            <a:picLocks noChangeAspect="1" noChangeArrowheads="1"/>
          </p:cNvPicPr>
          <p:nvPr userDrawn="1"/>
        </p:nvPicPr>
        <p:blipFill>
          <a:blip r:embed="rId5" cstate="email">
            <a:extLst>
              <a:ext uri="{28A0092B-C50C-407E-A947-70E740481C1C}">
                <a14:useLocalDpi xmlns:a14="http://schemas.microsoft.com/office/drawing/2010/main" xmlns=""/>
              </a:ext>
            </a:extLst>
          </a:blip>
          <a:srcRect/>
          <a:stretch>
            <a:fillRect/>
          </a:stretch>
        </p:blipFill>
        <p:spPr bwMode="auto">
          <a:xfrm>
            <a:off x="2854547" y="148042"/>
            <a:ext cx="3462337" cy="1908175"/>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pic>
      <p:sp>
        <p:nvSpPr>
          <p:cNvPr id="2" name="Дата 1"/>
          <p:cNvSpPr>
            <a:spLocks noGrp="1"/>
          </p:cNvSpPr>
          <p:nvPr>
            <p:ph type="dt" sz="half" idx="10"/>
          </p:nvPr>
        </p:nvSpPr>
        <p:spPr/>
        <p:txBody>
          <a:bodyPr/>
          <a:lstStyle/>
          <a:p>
            <a:fld id="{B4C71EC6-210F-42DE-9C53-41977AD35B3D}" type="datetimeFigureOut">
              <a:rPr lang="ru-RU" smtClean="0"/>
              <a:pPr/>
              <a:t>30.04.2019</a:t>
            </a:fld>
            <a:endParaRPr lang="ru-RU"/>
          </a:p>
        </p:txBody>
      </p:sp>
      <p:sp>
        <p:nvSpPr>
          <p:cNvPr id="3" name="Нижний колонтитул 2"/>
          <p:cNvSpPr>
            <a:spLocks noGrp="1"/>
          </p:cNvSpPr>
          <p:nvPr>
            <p:ph type="ftr" sz="quarter" idx="11"/>
          </p:nvPr>
        </p:nvSpPr>
        <p:spPr/>
        <p:txBody>
          <a:bodyPr/>
          <a:lstStyle/>
          <a:p>
            <a:endParaRPr lang="ru-RU"/>
          </a:p>
        </p:txBody>
      </p:sp>
      <p:sp>
        <p:nvSpPr>
          <p:cNvPr id="4" name="Номер слайда 3"/>
          <p:cNvSpPr>
            <a:spLocks noGrp="1"/>
          </p:cNvSpPr>
          <p:nvPr>
            <p:ph type="sldNum" sz="quarter" idx="12"/>
          </p:nvPr>
        </p:nvSpPr>
        <p:spPr/>
        <p:txBody>
          <a:bodyPr/>
          <a:lstStyle/>
          <a:p>
            <a:fld id="{B19B0651-EE4F-4900-A07F-96A6BFA9D0F0}" type="slidenum">
              <a:rPr lang="ru-RU" smtClean="0"/>
              <a:pPr/>
              <a:t>‹#›</a:t>
            </a:fld>
            <a:endParaRPr lang="ru-RU"/>
          </a:p>
        </p:txBody>
      </p:sp>
    </p:spTree>
  </p:cSld>
  <p:clrMapOvr>
    <a:masterClrMapping/>
  </p:clrMapOvr>
  <p:timing>
    <p:tnLst>
      <p:par>
        <p:cTn id="1" dur="indefinite" restart="never" nodeType="tmRoot"/>
      </p:par>
    </p:tnLst>
  </p:timing>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1" y="227542"/>
            <a:ext cx="3008313" cy="968375"/>
          </a:xfrm>
        </p:spPr>
        <p:txBody>
          <a:bodyPr anchor="b"/>
          <a:lstStyle>
            <a:lvl1pPr algn="l">
              <a:defRPr sz="2000" b="1"/>
            </a:lvl1pPr>
          </a:lstStyle>
          <a:p>
            <a:r>
              <a:rPr lang="ru-RU" smtClean="0"/>
              <a:t>Образец заголовка</a:t>
            </a:r>
            <a:endParaRPr lang="ru-RU"/>
          </a:p>
        </p:txBody>
      </p:sp>
      <p:sp>
        <p:nvSpPr>
          <p:cNvPr id="3" name="Содержимое 2"/>
          <p:cNvSpPr>
            <a:spLocks noGrp="1"/>
          </p:cNvSpPr>
          <p:nvPr>
            <p:ph idx="1"/>
          </p:nvPr>
        </p:nvSpPr>
        <p:spPr>
          <a:xfrm>
            <a:off x="3575050" y="227542"/>
            <a:ext cx="5111750" cy="4877594"/>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Текст 3"/>
          <p:cNvSpPr>
            <a:spLocks noGrp="1"/>
          </p:cNvSpPr>
          <p:nvPr>
            <p:ph type="body" sz="half" idx="2"/>
          </p:nvPr>
        </p:nvSpPr>
        <p:spPr>
          <a:xfrm>
            <a:off x="457201" y="1195917"/>
            <a:ext cx="3008313" cy="3909219"/>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Дата 4"/>
          <p:cNvSpPr>
            <a:spLocks noGrp="1"/>
          </p:cNvSpPr>
          <p:nvPr>
            <p:ph type="dt" sz="half" idx="10"/>
          </p:nvPr>
        </p:nvSpPr>
        <p:spPr/>
        <p:txBody>
          <a:bodyPr/>
          <a:lstStyle/>
          <a:p>
            <a:fld id="{B4C71EC6-210F-42DE-9C53-41977AD35B3D}" type="datetimeFigureOut">
              <a:rPr lang="ru-RU" smtClean="0"/>
              <a:pPr/>
              <a:t>30.04.2019</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B19B0651-EE4F-4900-A07F-96A6BFA9D0F0}" type="slidenum">
              <a:rPr lang="ru-RU" smtClean="0"/>
              <a:pPr/>
              <a:t>‹#›</a:t>
            </a:fld>
            <a:endParaRPr lang="ru-RU"/>
          </a:p>
        </p:txBody>
      </p:sp>
    </p:spTree>
  </p:cSld>
  <p:clrMapOvr>
    <a:masterClrMapping/>
  </p:clrMapOvr>
  <p:timing>
    <p:tnLst>
      <p:par>
        <p:cTn id="1" dur="indefinite" restart="never" nodeType="tmRoot"/>
      </p:par>
    </p:tnLst>
  </p:timing>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792288" y="4000500"/>
            <a:ext cx="5486400" cy="472282"/>
          </a:xfrm>
        </p:spPr>
        <p:txBody>
          <a:bodyPr anchor="b"/>
          <a:lstStyle>
            <a:lvl1pPr algn="l">
              <a:defRPr sz="2000" b="1"/>
            </a:lvl1pPr>
          </a:lstStyle>
          <a:p>
            <a:r>
              <a:rPr lang="ru-RU" smtClean="0"/>
              <a:t>Образец заголовка</a:t>
            </a:r>
            <a:endParaRPr lang="ru-RU"/>
          </a:p>
        </p:txBody>
      </p:sp>
      <p:sp>
        <p:nvSpPr>
          <p:cNvPr id="3" name="Рисунок 2"/>
          <p:cNvSpPr>
            <a:spLocks noGrp="1"/>
          </p:cNvSpPr>
          <p:nvPr>
            <p:ph type="pic" idx="1"/>
          </p:nvPr>
        </p:nvSpPr>
        <p:spPr>
          <a:xfrm>
            <a:off x="1792288" y="510646"/>
            <a:ext cx="5486400" cy="34290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ru-RU" smtClean="0"/>
              <a:t>Вставка рисунка</a:t>
            </a:r>
            <a:endParaRPr lang="ru-RU"/>
          </a:p>
        </p:txBody>
      </p:sp>
      <p:sp>
        <p:nvSpPr>
          <p:cNvPr id="4" name="Текст 3"/>
          <p:cNvSpPr>
            <a:spLocks noGrp="1"/>
          </p:cNvSpPr>
          <p:nvPr>
            <p:ph type="body" sz="half" idx="2"/>
          </p:nvPr>
        </p:nvSpPr>
        <p:spPr>
          <a:xfrm>
            <a:off x="1792288" y="4472782"/>
            <a:ext cx="5486400" cy="670718"/>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Дата 4"/>
          <p:cNvSpPr>
            <a:spLocks noGrp="1"/>
          </p:cNvSpPr>
          <p:nvPr>
            <p:ph type="dt" sz="half" idx="10"/>
          </p:nvPr>
        </p:nvSpPr>
        <p:spPr/>
        <p:txBody>
          <a:bodyPr/>
          <a:lstStyle/>
          <a:p>
            <a:fld id="{B4C71EC6-210F-42DE-9C53-41977AD35B3D}" type="datetimeFigureOut">
              <a:rPr lang="ru-RU" smtClean="0"/>
              <a:pPr/>
              <a:t>30.04.2019</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B19B0651-EE4F-4900-A07F-96A6BFA9D0F0}" type="slidenum">
              <a:rPr lang="ru-RU" smtClean="0"/>
              <a:pPr/>
              <a:t>‹#›</a:t>
            </a:fld>
            <a:endParaRPr lang="ru-RU"/>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Вертикальный текст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B4C71EC6-210F-42DE-9C53-41977AD35B3D}" type="datetimeFigureOut">
              <a:rPr lang="ru-RU" smtClean="0"/>
              <a:pPr/>
              <a:t>30.04.2019</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B19B0651-EE4F-4900-A07F-96A6BFA9D0F0}" type="slidenum">
              <a:rPr lang="ru-RU" smtClean="0"/>
              <a:pPr/>
              <a:t>‹#›</a:t>
            </a:fld>
            <a:endParaRPr lang="ru-RU"/>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629400" y="228865"/>
            <a:ext cx="2057400" cy="4876271"/>
          </a:xfrm>
        </p:spPr>
        <p:txBody>
          <a:bodyPr vert="eaVert"/>
          <a:lstStyle/>
          <a:p>
            <a:r>
              <a:rPr lang="ru-RU" smtClean="0"/>
              <a:t>Образец заголовка</a:t>
            </a:r>
            <a:endParaRPr lang="ru-RU"/>
          </a:p>
        </p:txBody>
      </p:sp>
      <p:sp>
        <p:nvSpPr>
          <p:cNvPr id="3" name="Вертикальный текст 2"/>
          <p:cNvSpPr>
            <a:spLocks noGrp="1"/>
          </p:cNvSpPr>
          <p:nvPr>
            <p:ph type="body" orient="vert" idx="1"/>
          </p:nvPr>
        </p:nvSpPr>
        <p:spPr>
          <a:xfrm>
            <a:off x="457200" y="228865"/>
            <a:ext cx="6019800" cy="4876271"/>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B4C71EC6-210F-42DE-9C53-41977AD35B3D}" type="datetimeFigureOut">
              <a:rPr lang="ru-RU" smtClean="0"/>
              <a:pPr/>
              <a:t>30.04.2019</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B19B0651-EE4F-4900-A07F-96A6BFA9D0F0}" type="slidenum">
              <a:rPr lang="ru-RU" smtClean="0"/>
              <a:pPr/>
              <a:t>‹#›</a:t>
            </a:fld>
            <a:endParaRPr lang="ru-RU"/>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microsoft.com/office/2007/relationships/hdphoto" Target="../media/hdphoto1.wdp"/></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pic>
        <p:nvPicPr>
          <p:cNvPr id="7" name="Picture 3"/>
          <p:cNvPicPr>
            <a:picLocks noChangeAspect="1" noChangeArrowheads="1"/>
          </p:cNvPicPr>
          <p:nvPr userDrawn="1"/>
        </p:nvPicPr>
        <p:blipFill>
          <a:blip r:embed="rId13" cstate="email">
            <a:extLst>
              <a:ext uri="{BEBA8EAE-BF5A-486C-A8C5-ECC9F3942E4B}">
                <a14:imgProps xmlns:a14="http://schemas.microsoft.com/office/drawing/2010/main" xmlns="">
                  <a14:imgLayer r:embed="rId14">
                    <a14:imgEffect>
                      <a14:artisticTexturizer/>
                    </a14:imgEffect>
                  </a14:imgLayer>
                </a14:imgProps>
              </a:ext>
              <a:ext uri="{28A0092B-C50C-407E-A947-70E740481C1C}">
                <a14:useLocalDpi xmlns:a14="http://schemas.microsoft.com/office/drawing/2010/main" xmlns=""/>
              </a:ext>
            </a:extLst>
          </a:blip>
          <a:srcRect/>
          <a:stretch>
            <a:fillRect/>
          </a:stretch>
        </p:blipFill>
        <p:spPr bwMode="auto">
          <a:xfrm>
            <a:off x="0" y="-5765"/>
            <a:ext cx="9144000" cy="5720765"/>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pic>
      <p:sp>
        <p:nvSpPr>
          <p:cNvPr id="2" name="Заголовок 1"/>
          <p:cNvSpPr>
            <a:spLocks noGrp="1"/>
          </p:cNvSpPr>
          <p:nvPr>
            <p:ph type="title"/>
          </p:nvPr>
        </p:nvSpPr>
        <p:spPr>
          <a:xfrm>
            <a:off x="457200" y="228865"/>
            <a:ext cx="8229600" cy="952500"/>
          </a:xfrm>
          <a:prstGeom prst="rect">
            <a:avLst/>
          </a:prstGeom>
        </p:spPr>
        <p:txBody>
          <a:bodyPr vert="horz" lIns="91440" tIns="45720" rIns="91440" bIns="45720" rtlCol="0" anchor="ctr">
            <a:normAutofit/>
          </a:bodyPr>
          <a:lstStyle/>
          <a:p>
            <a:r>
              <a:rPr lang="ru-RU" smtClean="0"/>
              <a:t>Образец заголовка</a:t>
            </a:r>
            <a:endParaRPr lang="ru-RU"/>
          </a:p>
        </p:txBody>
      </p:sp>
      <p:sp>
        <p:nvSpPr>
          <p:cNvPr id="3" name="Текст 2"/>
          <p:cNvSpPr>
            <a:spLocks noGrp="1"/>
          </p:cNvSpPr>
          <p:nvPr>
            <p:ph type="body" idx="1"/>
          </p:nvPr>
        </p:nvSpPr>
        <p:spPr>
          <a:xfrm>
            <a:off x="457200" y="1333500"/>
            <a:ext cx="8229600" cy="3771636"/>
          </a:xfrm>
          <a:prstGeom prst="rect">
            <a:avLst/>
          </a:prstGeom>
        </p:spPr>
        <p:txBody>
          <a:bodyPr vert="horz" lIns="91440" tIns="45720" rIns="91440" bIns="45720" rtlCol="0">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2"/>
          </p:nvPr>
        </p:nvSpPr>
        <p:spPr>
          <a:xfrm>
            <a:off x="457200" y="5296959"/>
            <a:ext cx="2133600" cy="304271"/>
          </a:xfrm>
          <a:prstGeom prst="rect">
            <a:avLst/>
          </a:prstGeom>
        </p:spPr>
        <p:txBody>
          <a:bodyPr vert="horz" lIns="91440" tIns="45720" rIns="91440" bIns="45720" rtlCol="0" anchor="ctr"/>
          <a:lstStyle>
            <a:lvl1pPr algn="l">
              <a:defRPr sz="1200">
                <a:solidFill>
                  <a:schemeClr val="tx1">
                    <a:tint val="75000"/>
                  </a:schemeClr>
                </a:solidFill>
              </a:defRPr>
            </a:lvl1pPr>
          </a:lstStyle>
          <a:p>
            <a:fld id="{B4C71EC6-210F-42DE-9C53-41977AD35B3D}" type="datetimeFigureOut">
              <a:rPr lang="ru-RU" smtClean="0"/>
              <a:pPr/>
              <a:t>30.04.2019</a:t>
            </a:fld>
            <a:endParaRPr lang="ru-RU"/>
          </a:p>
        </p:txBody>
      </p:sp>
      <p:sp>
        <p:nvSpPr>
          <p:cNvPr id="5" name="Нижний колонтитул 4"/>
          <p:cNvSpPr>
            <a:spLocks noGrp="1"/>
          </p:cNvSpPr>
          <p:nvPr>
            <p:ph type="ftr" sz="quarter" idx="3"/>
          </p:nvPr>
        </p:nvSpPr>
        <p:spPr>
          <a:xfrm>
            <a:off x="3124200" y="5296959"/>
            <a:ext cx="2895600" cy="304271"/>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ru-RU"/>
          </a:p>
        </p:txBody>
      </p:sp>
      <p:sp>
        <p:nvSpPr>
          <p:cNvPr id="6" name="Номер слайда 5"/>
          <p:cNvSpPr>
            <a:spLocks noGrp="1"/>
          </p:cNvSpPr>
          <p:nvPr>
            <p:ph type="sldNum" sz="quarter" idx="4"/>
          </p:nvPr>
        </p:nvSpPr>
        <p:spPr>
          <a:xfrm>
            <a:off x="6553200" y="5296959"/>
            <a:ext cx="2133600" cy="304271"/>
          </a:xfrm>
          <a:prstGeom prst="rect">
            <a:avLst/>
          </a:prstGeom>
        </p:spPr>
        <p:txBody>
          <a:bodyPr vert="horz" lIns="91440" tIns="45720" rIns="91440" bIns="45720" rtlCol="0" anchor="ctr"/>
          <a:lstStyle>
            <a:lvl1pPr algn="r">
              <a:defRPr sz="1200">
                <a:solidFill>
                  <a:schemeClr val="tx1">
                    <a:tint val="75000"/>
                  </a:schemeClr>
                </a:solidFill>
              </a:defRPr>
            </a:lvl1pPr>
          </a:lstStyle>
          <a:p>
            <a:fld id="{B19B0651-EE4F-4900-A07F-96A6BFA9D0F0}" type="slidenum">
              <a:rPr lang="ru-RU" smtClean="0"/>
              <a:pPr/>
              <a:t>‹#›</a:t>
            </a:fld>
            <a:endParaRPr lang="ru-RU"/>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14.jpeg"/><Relationship Id="rId13" Type="http://schemas.openxmlformats.org/officeDocument/2006/relationships/image" Target="../media/image19.jpeg"/><Relationship Id="rId18" Type="http://schemas.openxmlformats.org/officeDocument/2006/relationships/image" Target="../media/image24.jpeg"/><Relationship Id="rId3" Type="http://schemas.openxmlformats.org/officeDocument/2006/relationships/image" Target="../media/image9.jpeg"/><Relationship Id="rId21" Type="http://schemas.openxmlformats.org/officeDocument/2006/relationships/image" Target="../media/image27.jpeg"/><Relationship Id="rId7" Type="http://schemas.openxmlformats.org/officeDocument/2006/relationships/image" Target="../media/image13.jpeg"/><Relationship Id="rId12" Type="http://schemas.openxmlformats.org/officeDocument/2006/relationships/image" Target="../media/image18.jpeg"/><Relationship Id="rId17" Type="http://schemas.openxmlformats.org/officeDocument/2006/relationships/image" Target="../media/image23.jpeg"/><Relationship Id="rId25" Type="http://schemas.openxmlformats.org/officeDocument/2006/relationships/image" Target="../media/image30.png"/><Relationship Id="rId2" Type="http://schemas.openxmlformats.org/officeDocument/2006/relationships/slideLayout" Target="../slideLayouts/slideLayout3.xml"/><Relationship Id="rId16" Type="http://schemas.openxmlformats.org/officeDocument/2006/relationships/image" Target="../media/image22.jpeg"/><Relationship Id="rId20" Type="http://schemas.openxmlformats.org/officeDocument/2006/relationships/image" Target="../media/image26.jpeg"/><Relationship Id="rId1" Type="http://schemas.openxmlformats.org/officeDocument/2006/relationships/audio" Target="../media/media1.mp3"/><Relationship Id="rId6" Type="http://schemas.openxmlformats.org/officeDocument/2006/relationships/image" Target="../media/image12.jpeg"/><Relationship Id="rId11" Type="http://schemas.openxmlformats.org/officeDocument/2006/relationships/image" Target="../media/image17.jpeg"/><Relationship Id="rId24" Type="http://schemas.microsoft.com/office/2007/relationships/media" Target="../media/media1.mp3"/><Relationship Id="rId5" Type="http://schemas.openxmlformats.org/officeDocument/2006/relationships/image" Target="../media/image11.png"/><Relationship Id="rId15" Type="http://schemas.openxmlformats.org/officeDocument/2006/relationships/image" Target="../media/image21.jpeg"/><Relationship Id="rId23" Type="http://schemas.openxmlformats.org/officeDocument/2006/relationships/image" Target="../media/image29.jpeg"/><Relationship Id="rId10" Type="http://schemas.openxmlformats.org/officeDocument/2006/relationships/image" Target="../media/image16.jpeg"/><Relationship Id="rId19" Type="http://schemas.openxmlformats.org/officeDocument/2006/relationships/image" Target="../media/image25.jpeg"/><Relationship Id="rId4" Type="http://schemas.openxmlformats.org/officeDocument/2006/relationships/image" Target="../media/image10.jpeg"/><Relationship Id="rId9" Type="http://schemas.openxmlformats.org/officeDocument/2006/relationships/image" Target="../media/image15.jpeg"/><Relationship Id="rId14" Type="http://schemas.openxmlformats.org/officeDocument/2006/relationships/image" Target="../media/image20.png"/><Relationship Id="rId22" Type="http://schemas.openxmlformats.org/officeDocument/2006/relationships/image" Target="../media/image28.pn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image" Target="../media/image32.jpeg"/><Relationship Id="rId2" Type="http://schemas.openxmlformats.org/officeDocument/2006/relationships/image" Target="../media/image31.jpeg"/><Relationship Id="rId1" Type="http://schemas.openxmlformats.org/officeDocument/2006/relationships/slideLayout" Target="../slideLayouts/slideLayout3.xml"/><Relationship Id="rId5" Type="http://schemas.openxmlformats.org/officeDocument/2006/relationships/image" Target="../media/image34.png"/><Relationship Id="rId4" Type="http://schemas.openxmlformats.org/officeDocument/2006/relationships/image" Target="../media/image33.jpeg"/></Relationships>
</file>

<file path=ppt/slides/_rels/slide4.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5.xml"/></Relationships>
</file>

<file path=ppt/slides/_rels/slide5.xml.rels><?xml version="1.0" encoding="UTF-8" standalone="yes"?>
<Relationships xmlns="http://schemas.openxmlformats.org/package/2006/relationships"><Relationship Id="rId8" Type="http://schemas.openxmlformats.org/officeDocument/2006/relationships/hyperlink" Target="http://hovrashok.com.ua/images/Jan/08/9fd69282efa6cf8e7b093b2d37cc7efa/1.jpg" TargetMode="External"/><Relationship Id="rId13" Type="http://schemas.openxmlformats.org/officeDocument/2006/relationships/hyperlink" Target="http://chert-poberi.ru/wp-content/uploads/proga/111/images1/201703/igor9-27031718570057_469.jpg" TargetMode="External"/><Relationship Id="rId18" Type="http://schemas.openxmlformats.org/officeDocument/2006/relationships/hyperlink" Target="http://chert-poberi.ru/wp-content/uploads/proga/111/images1/201703/igor9-27031718570057_451.jpg" TargetMode="External"/><Relationship Id="rId26" Type="http://schemas.openxmlformats.org/officeDocument/2006/relationships/hyperlink" Target="http://188-92-160-37.fiber.ee/uploads/posts/2016-05/thumbs/1462125223_75.jpg" TargetMode="External"/><Relationship Id="rId3" Type="http://schemas.microsoft.com/office/2007/relationships/hdphoto" Target="../media/hdphoto4.wdp"/><Relationship Id="rId21" Type="http://schemas.openxmlformats.org/officeDocument/2006/relationships/hyperlink" Target="http://188-92-160-37.fiber.ee/uploads/posts/2016-05/thumbs/1462125214_35.jpg" TargetMode="External"/><Relationship Id="rId7" Type="http://schemas.openxmlformats.org/officeDocument/2006/relationships/hyperlink" Target="https://cdn.allwallpaper.in/wallpapers/1920x1080/10289/soldiers-war-battlefield-tanks-1920x1080-wallpaper.jpg" TargetMode="External"/><Relationship Id="rId12" Type="http://schemas.openxmlformats.org/officeDocument/2006/relationships/hyperlink" Target="http://chert-poberi.ru/wp-content/uploads/proga/111/images1/201703/igor9-27031718570057_458.jpg" TargetMode="External"/><Relationship Id="rId17" Type="http://schemas.openxmlformats.org/officeDocument/2006/relationships/hyperlink" Target="http://chert-poberi.ru/wp-content/uploads/proga/111/images1/201703/igor9-27031718570057_529.jpg" TargetMode="External"/><Relationship Id="rId25" Type="http://schemas.openxmlformats.org/officeDocument/2006/relationships/hyperlink" Target="http://188-92-160-37.fiber.ee/uploads/posts/2016-05/thumbs/1462125258_72.jpg" TargetMode="External"/><Relationship Id="rId2" Type="http://schemas.openxmlformats.org/officeDocument/2006/relationships/image" Target="../media/image35.png"/><Relationship Id="rId16" Type="http://schemas.openxmlformats.org/officeDocument/2006/relationships/hyperlink" Target="http://chert-poberi.ru/wp-content/uploads/proga/111/images1/201703/igor9-27031718570057_482.jpg" TargetMode="External"/><Relationship Id="rId20" Type="http://schemas.openxmlformats.org/officeDocument/2006/relationships/hyperlink" Target="http://img.sooz.ru/posts/2010-05/1298088549_Geroi_Velikoiy_Otechestvennoiy_voiyny_6.jpg" TargetMode="External"/><Relationship Id="rId29" Type="http://schemas.openxmlformats.org/officeDocument/2006/relationships/hyperlink" Target="http://chert-poberi.ru/wp-content/uploads/proga/111/images1/201703/igor9-27031718570057_497.jpg" TargetMode="External"/><Relationship Id="rId1" Type="http://schemas.openxmlformats.org/officeDocument/2006/relationships/slideLayout" Target="../slideLayouts/slideLayout4.xml"/><Relationship Id="rId6" Type="http://schemas.openxmlformats.org/officeDocument/2006/relationships/hyperlink" Target="http://chert-poberi.ru/wp-content/uploads/proga/111/images1/201703/igor9-27031718570057_501.jpg" TargetMode="External"/><Relationship Id="rId11" Type="http://schemas.openxmlformats.org/officeDocument/2006/relationships/hyperlink" Target="https://upload.wikimedia.org/wikipedia/commons/0/0d/Soviet_guerilla.jpg" TargetMode="External"/><Relationship Id="rId24" Type="http://schemas.openxmlformats.org/officeDocument/2006/relationships/hyperlink" Target="http://188-92-160-37.fiber.ee/uploads/posts/2016-05/thumbs/1462125195_52.jpg" TargetMode="External"/><Relationship Id="rId32" Type="http://schemas.openxmlformats.org/officeDocument/2006/relationships/image" Target="../media/image37.jpeg"/><Relationship Id="rId5" Type="http://schemas.openxmlformats.org/officeDocument/2006/relationships/hyperlink" Target="http://chert-poberi.ru/wp-content/uploads/proga/111/images1/201703/igor9-27031718570057_461.jpg" TargetMode="External"/><Relationship Id="rId15" Type="http://schemas.openxmlformats.org/officeDocument/2006/relationships/hyperlink" Target="http://chert-poberi.ru/wp-content/uploads/proga/111/images1/201703/igor9-27031718570057_465.jpg" TargetMode="External"/><Relationship Id="rId23" Type="http://schemas.openxmlformats.org/officeDocument/2006/relationships/hyperlink" Target="http://188-92-160-37.fiber.ee/uploads/posts/2016-05/1462125212_51.jpg" TargetMode="External"/><Relationship Id="rId28" Type="http://schemas.openxmlformats.org/officeDocument/2006/relationships/hyperlink" Target="http://chert-poberi.ru/wp-content/uploads/proga/111/images1/201703/igor9-27031718570057_487.jpg" TargetMode="External"/><Relationship Id="rId10" Type="http://schemas.openxmlformats.org/officeDocument/2006/relationships/hyperlink" Target="http://chert-poberi.ru/wp-content/uploads/proga/111/images1/201703/igor9-27031718570057.jpg" TargetMode="External"/><Relationship Id="rId19" Type="http://schemas.openxmlformats.org/officeDocument/2006/relationships/hyperlink" Target="http://www.filipoc.ru/attaches/posts/heroes/2015-04-12/marshal-rokossovskiy-konstantin-konstantinovich/129937d00eeb55841287fe1dc3eaa065.jpg" TargetMode="External"/><Relationship Id="rId31" Type="http://schemas.openxmlformats.org/officeDocument/2006/relationships/image" Target="../media/image36.png"/><Relationship Id="rId4" Type="http://schemas.openxmlformats.org/officeDocument/2006/relationships/hyperlink" Target="http://itd0.mycdn.me/image?id=854892239888&amp;t=20&amp;plc=WEB&amp;tkn=*eXpmMYMlTYTgDIyTH0vf_pRLG5E" TargetMode="External"/><Relationship Id="rId9" Type="http://schemas.openxmlformats.org/officeDocument/2006/relationships/hyperlink" Target="http://ww2history.ru/uploads/2010/1277875581_6-202.jpg" TargetMode="External"/><Relationship Id="rId14" Type="http://schemas.openxmlformats.org/officeDocument/2006/relationships/hyperlink" Target="http://188-92-160-37.fiber.ee/uploads/posts/2016-05/thumbs/1462125162_36.jpg" TargetMode="External"/><Relationship Id="rId22" Type="http://schemas.openxmlformats.org/officeDocument/2006/relationships/hyperlink" Target="http://188-92-160-37.fiber.ee/uploads/posts/2016-05/thumbs/1462125164_40.jpg" TargetMode="External"/><Relationship Id="rId27" Type="http://schemas.openxmlformats.org/officeDocument/2006/relationships/hyperlink" Target="http://188-92-160-37.fiber.ee/uploads/posts/2016-05/thumbs/1462125194_45.jpg" TargetMode="External"/><Relationship Id="rId30" Type="http://schemas.openxmlformats.org/officeDocument/2006/relationships/hyperlink" Target="http://deduhova.ru/statesman/wp-content/uploads/2017/10/original.jpg" TargetMode="External"/></Relationships>
</file>

<file path=ppt/slides/_rels/slide6.xml.rels><?xml version="1.0" encoding="UTF-8" standalone="yes"?>
<Relationships xmlns="http://schemas.openxmlformats.org/package/2006/relationships"><Relationship Id="rId3" Type="http://schemas.openxmlformats.org/officeDocument/2006/relationships/image" Target="../media/image39.jpeg"/><Relationship Id="rId2" Type="http://schemas.openxmlformats.org/officeDocument/2006/relationships/image" Target="../media/image38.jpeg"/><Relationship Id="rId1" Type="http://schemas.openxmlformats.org/officeDocument/2006/relationships/slideLayout" Target="../slideLayouts/slideLayout3.xml"/><Relationship Id="rId5" Type="http://schemas.openxmlformats.org/officeDocument/2006/relationships/image" Target="../media/image13.jpeg"/><Relationship Id="rId4" Type="http://schemas.openxmlformats.org/officeDocument/2006/relationships/image" Target="../media/image40.jpeg"/></Relationships>
</file>

<file path=ppt/slides/_rels/slide7.xml.rels><?xml version="1.0" encoding="UTF-8" standalone="yes"?>
<Relationships xmlns="http://schemas.openxmlformats.org/package/2006/relationships"><Relationship Id="rId2" Type="http://schemas.openxmlformats.org/officeDocument/2006/relationships/image" Target="../media/image41.jpeg"/><Relationship Id="rId1" Type="http://schemas.openxmlformats.org/officeDocument/2006/relationships/slideLayout" Target="../slideLayouts/slideLayout6.xml"/></Relationships>
</file>

<file path=ppt/slides/_rels/slide8.xml.rels><?xml version="1.0" encoding="UTF-8" standalone="yes"?>
<Relationships xmlns="http://schemas.openxmlformats.org/package/2006/relationships"><Relationship Id="rId3" Type="http://schemas.openxmlformats.org/officeDocument/2006/relationships/image" Target="../media/image42.jpeg"/><Relationship Id="rId2" Type="http://schemas.openxmlformats.org/officeDocument/2006/relationships/image" Target="../media/image36.png"/><Relationship Id="rId1" Type="http://schemas.openxmlformats.org/officeDocument/2006/relationships/slideLayout" Target="../slideLayouts/slideLayout5.xml"/></Relationships>
</file>

<file path=ppt/slides/_rels/slide9.xml.rels><?xml version="1.0" encoding="UTF-8" standalone="yes"?>
<Relationships xmlns="http://schemas.openxmlformats.org/package/2006/relationships"><Relationship Id="rId3" Type="http://schemas.openxmlformats.org/officeDocument/2006/relationships/image" Target="../media/image44.jpeg"/><Relationship Id="rId2" Type="http://schemas.openxmlformats.org/officeDocument/2006/relationships/image" Target="../media/image43.jpeg"/><Relationship Id="rId1" Type="http://schemas.openxmlformats.org/officeDocument/2006/relationships/slideLayout" Target="../slideLayouts/slideLayout8.xml"/></Relationships>
</file>

<file path=ppt/slides/_rels/slide10.xml.rels><?xml version="1.0" encoding="UTF-8" standalone="yes"?>
<Relationships xmlns="http://schemas.openxmlformats.org/package/2006/relationships"><Relationship Id="rId2" Type="http://schemas.openxmlformats.org/officeDocument/2006/relationships/image" Target="../media/image45.jpeg"/><Relationship Id="rId1" Type="http://schemas.openxmlformats.org/officeDocument/2006/relationships/slideLayout" Target="../slideLayouts/slideLayout5.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2.xml.rels><?xml version="1.0" encoding="UTF-8" standalone="yes"?>
<Relationships xmlns="http://schemas.openxmlformats.org/package/2006/relationships"><Relationship Id="rId3" Type="http://schemas.openxmlformats.org/officeDocument/2006/relationships/image" Target="../media/image46.png"/><Relationship Id="rId2" Type="http://schemas.openxmlformats.org/officeDocument/2006/relationships/image" Target="../media/image40.jpeg"/><Relationship Id="rId1" Type="http://schemas.openxmlformats.org/officeDocument/2006/relationships/slideLayout" Target="../slideLayouts/slideLayout8.xml"/></Relationships>
</file>

<file path=ppt/slides/_rels/slide13.xml.rels><?xml version="1.0" encoding="UTF-8" standalone="yes"?>
<Relationships xmlns="http://schemas.openxmlformats.org/package/2006/relationships"><Relationship Id="rId2" Type="http://schemas.openxmlformats.org/officeDocument/2006/relationships/image" Target="../media/image47.jpeg"/><Relationship Id="rId1" Type="http://schemas.openxmlformats.org/officeDocument/2006/relationships/slideLayout" Target="../slideLayouts/slideLayout4.xml"/></Relationships>
</file>

<file path=ppt/slides/_rels/slide14.xml.rels><?xml version="1.0" encoding="UTF-8" standalone="yes"?>
<Relationships xmlns="http://schemas.openxmlformats.org/package/2006/relationships"><Relationship Id="rId2" Type="http://schemas.openxmlformats.org/officeDocument/2006/relationships/image" Target="../media/image48.jpeg"/><Relationship Id="rId1" Type="http://schemas.openxmlformats.org/officeDocument/2006/relationships/slideLayout" Target="../slideLayouts/slideLayout3.xml"/></Relationships>
</file>

<file path=ppt/slides/_rels/slide15.xml.rels><?xml version="1.0" encoding="UTF-8" standalone="yes"?>
<Relationships xmlns="http://schemas.openxmlformats.org/package/2006/relationships"><Relationship Id="rId2" Type="http://schemas.openxmlformats.org/officeDocument/2006/relationships/image" Target="../media/image49.jpe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51.jpeg"/><Relationship Id="rId2" Type="http://schemas.openxmlformats.org/officeDocument/2006/relationships/image" Target="../media/image50.jpeg"/><Relationship Id="rId1" Type="http://schemas.openxmlformats.org/officeDocument/2006/relationships/slideLayout" Target="../slideLayouts/slideLayout3.xml"/></Relationships>
</file>

<file path=ppt/slides/_rels/slide17.xml.rels><?xml version="1.0" encoding="UTF-8" standalone="yes"?>
<Relationships xmlns="http://schemas.openxmlformats.org/package/2006/relationships"><Relationship Id="rId3" Type="http://schemas.openxmlformats.org/officeDocument/2006/relationships/image" Target="../media/image53.jpeg"/><Relationship Id="rId2" Type="http://schemas.openxmlformats.org/officeDocument/2006/relationships/image" Target="../media/image52.png"/><Relationship Id="rId1" Type="http://schemas.openxmlformats.org/officeDocument/2006/relationships/slideLayout" Target="../slideLayouts/slideLayout3.xml"/></Relationships>
</file>

<file path=ppt/slides/_rels/slide18.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3.xml"/></Relationships>
</file>

<file path=ppt/slides/_rels/slide19.xml.rels><?xml version="1.0" encoding="UTF-8" standalone="yes"?>
<Relationships xmlns="http://schemas.openxmlformats.org/package/2006/relationships"><Relationship Id="rId2" Type="http://schemas.openxmlformats.org/officeDocument/2006/relationships/image" Target="../media/image40.jpeg"/><Relationship Id="rId1" Type="http://schemas.openxmlformats.org/officeDocument/2006/relationships/slideLayout" Target="../slideLayouts/slideLayout4.xml"/></Relationships>
</file>

<file path=ppt/slides/_rels/slide20.xml.rels><?xml version="1.0" encoding="UTF-8" standalone="yes"?>
<Relationships xmlns="http://schemas.openxmlformats.org/package/2006/relationships"><Relationship Id="rId3" Type="http://schemas.openxmlformats.org/officeDocument/2006/relationships/image" Target="../media/image55.jpeg"/><Relationship Id="rId2" Type="http://schemas.openxmlformats.org/officeDocument/2006/relationships/image" Target="../media/image54.jpeg"/><Relationship Id="rId1" Type="http://schemas.openxmlformats.org/officeDocument/2006/relationships/slideLayout" Target="../slideLayouts/slideLayout3.xml"/></Relationships>
</file>

<file path=ppt/slides/_rels/slide21.xml.rels><?xml version="1.0" encoding="UTF-8" standalone="yes"?>
<Relationships xmlns="http://schemas.openxmlformats.org/package/2006/relationships"><Relationship Id="rId3" Type="http://schemas.openxmlformats.org/officeDocument/2006/relationships/image" Target="../media/image57.jpeg"/><Relationship Id="rId2" Type="http://schemas.openxmlformats.org/officeDocument/2006/relationships/image" Target="../media/image56.jpeg"/><Relationship Id="rId1" Type="http://schemas.openxmlformats.org/officeDocument/2006/relationships/slideLayout" Target="../slideLayouts/slideLayout3.xml"/></Relationships>
</file>

<file path=ppt/slides/_rels/slide22.xml.rels><?xml version="1.0" encoding="UTF-8" standalone="yes"?>
<Relationships xmlns="http://schemas.openxmlformats.org/package/2006/relationships"><Relationship Id="rId3" Type="http://schemas.openxmlformats.org/officeDocument/2006/relationships/image" Target="../media/image59.jpeg"/><Relationship Id="rId2" Type="http://schemas.openxmlformats.org/officeDocument/2006/relationships/image" Target="../media/image58.jpeg"/><Relationship Id="rId1" Type="http://schemas.openxmlformats.org/officeDocument/2006/relationships/slideLayout" Target="../slideLayouts/slideLayout3.xml"/></Relationships>
</file>

<file path=ppt/slides/_rels/slide23.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3.xml"/></Relationships>
</file>

<file path=ppt/slides/_rels/slide24.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3.xml"/></Relationships>
</file>

<file path=ppt/slides/_rels/slide25.xml.rels><?xml version="1.0" encoding="UTF-8" standalone="yes"?>
<Relationships xmlns="http://schemas.openxmlformats.org/package/2006/relationships"><Relationship Id="rId3" Type="http://schemas.openxmlformats.org/officeDocument/2006/relationships/image" Target="../media/image61.jpeg"/><Relationship Id="rId2" Type="http://schemas.openxmlformats.org/officeDocument/2006/relationships/image" Target="../media/image60.jpeg"/><Relationship Id="rId1" Type="http://schemas.openxmlformats.org/officeDocument/2006/relationships/slideLayout" Target="../slideLayouts/slideLayout3.xml"/></Relationships>
</file>

<file path=ppt/slides/_rels/slide26.xml.rels><?xml version="1.0" encoding="UTF-8" standalone="yes"?>
<Relationships xmlns="http://schemas.openxmlformats.org/package/2006/relationships"><Relationship Id="rId3" Type="http://schemas.openxmlformats.org/officeDocument/2006/relationships/image" Target="../media/image62.jpeg"/><Relationship Id="rId2" Type="http://schemas.openxmlformats.org/officeDocument/2006/relationships/image" Target="../media/image9.jpeg"/><Relationship Id="rId1" Type="http://schemas.openxmlformats.org/officeDocument/2006/relationships/slideLayout" Target="../slideLayouts/slideLayout3.xml"/></Relationships>
</file>

<file path=ppt/slides/_rels/slide27.xml.rels><?xml version="1.0" encoding="UTF-8" standalone="yes"?>
<Relationships xmlns="http://schemas.openxmlformats.org/package/2006/relationships"><Relationship Id="rId2" Type="http://schemas.openxmlformats.org/officeDocument/2006/relationships/image" Target="../media/image43.jpeg"/><Relationship Id="rId1" Type="http://schemas.openxmlformats.org/officeDocument/2006/relationships/slideLayout" Target="../slideLayouts/slideLayout3.xml"/></Relationships>
</file>

<file path=ppt/slides/_rels/slide28.xml.rels><?xml version="1.0" encoding="UTF-8" standalone="yes"?>
<Relationships xmlns="http://schemas.openxmlformats.org/package/2006/relationships"><Relationship Id="rId3" Type="http://schemas.openxmlformats.org/officeDocument/2006/relationships/image" Target="../media/image63.jpeg"/><Relationship Id="rId2" Type="http://schemas.openxmlformats.org/officeDocument/2006/relationships/image" Target="../media/image9.jpeg"/><Relationship Id="rId1" Type="http://schemas.openxmlformats.org/officeDocument/2006/relationships/slideLayout" Target="../slideLayouts/slideLayout8.xml"/></Relationships>
</file>

<file path=ppt/slides/_rels/slide29.xml.rels><?xml version="1.0" encoding="UTF-8" standalone="yes"?>
<Relationships xmlns="http://schemas.openxmlformats.org/package/2006/relationships"><Relationship Id="rId3" Type="http://schemas.openxmlformats.org/officeDocument/2006/relationships/image" Target="../media/image65.jpeg"/><Relationship Id="rId2" Type="http://schemas.openxmlformats.org/officeDocument/2006/relationships/image" Target="../media/image64.jpeg"/><Relationship Id="rId1" Type="http://schemas.openxmlformats.org/officeDocument/2006/relationships/slideLayout" Target="../slideLayouts/slideLayout3.xml"/></Relationships>
</file>

<file path=ppt/slides/_rels/slide30.xml.rels><?xml version="1.0" encoding="UTF-8" standalone="yes"?>
<Relationships xmlns="http://schemas.openxmlformats.org/package/2006/relationships"><Relationship Id="rId3" Type="http://schemas.openxmlformats.org/officeDocument/2006/relationships/image" Target="../media/image67.jpeg"/><Relationship Id="rId2" Type="http://schemas.openxmlformats.org/officeDocument/2006/relationships/image" Target="../media/image66.jpeg"/><Relationship Id="rId1" Type="http://schemas.openxmlformats.org/officeDocument/2006/relationships/slideLayout" Target="../slideLayouts/slideLayout3.xml"/></Relationships>
</file>

<file path=ppt/slides/_rels/slide31.xml.rels><?xml version="1.0" encoding="UTF-8" standalone="yes"?>
<Relationships xmlns="http://schemas.openxmlformats.org/package/2006/relationships"><Relationship Id="rId3" Type="http://schemas.openxmlformats.org/officeDocument/2006/relationships/image" Target="../media/image69.jpeg"/><Relationship Id="rId2" Type="http://schemas.openxmlformats.org/officeDocument/2006/relationships/image" Target="../media/image68.jpeg"/><Relationship Id="rId1" Type="http://schemas.openxmlformats.org/officeDocument/2006/relationships/slideLayout" Target="../slideLayouts/slideLayout3.xml"/></Relationships>
</file>

<file path=ppt/slides/_rels/slide32.xml.rels><?xml version="1.0" encoding="UTF-8" standalone="yes"?>
<Relationships xmlns="http://schemas.openxmlformats.org/package/2006/relationships"><Relationship Id="rId3" Type="http://schemas.openxmlformats.org/officeDocument/2006/relationships/image" Target="../media/image27.jpeg"/><Relationship Id="rId2" Type="http://schemas.openxmlformats.org/officeDocument/2006/relationships/image" Target="../media/image60.jpeg"/><Relationship Id="rId1" Type="http://schemas.openxmlformats.org/officeDocument/2006/relationships/slideLayout" Target="../slideLayouts/slideLayout3.xml"/></Relationships>
</file>

<file path=ppt/slides/_rels/slide33.xml.rels><?xml version="1.0" encoding="UTF-8" standalone="yes"?>
<Relationships xmlns="http://schemas.openxmlformats.org/package/2006/relationships"><Relationship Id="rId3" Type="http://schemas.openxmlformats.org/officeDocument/2006/relationships/image" Target="../media/image70.jpeg"/><Relationship Id="rId2" Type="http://schemas.openxmlformats.org/officeDocument/2006/relationships/image" Target="../media/image60.jpeg"/><Relationship Id="rId1" Type="http://schemas.openxmlformats.org/officeDocument/2006/relationships/slideLayout" Target="../slideLayouts/slideLayout3.xml"/><Relationship Id="rId4" Type="http://schemas.openxmlformats.org/officeDocument/2006/relationships/image" Target="../media/image29.jpeg"/></Relationships>
</file>

<file path=ppt/slides/_rels/slide34.xml.rels><?xml version="1.0" encoding="UTF-8" standalone="yes"?>
<Relationships xmlns="http://schemas.openxmlformats.org/package/2006/relationships"><Relationship Id="rId3" Type="http://schemas.openxmlformats.org/officeDocument/2006/relationships/image" Target="../media/image72.png"/><Relationship Id="rId2" Type="http://schemas.openxmlformats.org/officeDocument/2006/relationships/image" Target="../media/image71.jpeg"/><Relationship Id="rId1" Type="http://schemas.openxmlformats.org/officeDocument/2006/relationships/slideLayout" Target="../slideLayouts/slideLayout3.xml"/></Relationships>
</file>

<file path=ppt/slides/_rels/slide35.xml.rels><?xml version="1.0" encoding="UTF-8" standalone="yes"?>
<Relationships xmlns="http://schemas.openxmlformats.org/package/2006/relationships"><Relationship Id="rId2" Type="http://schemas.openxmlformats.org/officeDocument/2006/relationships/image" Target="../media/image73.jpeg"/><Relationship Id="rId1" Type="http://schemas.openxmlformats.org/officeDocument/2006/relationships/slideLayout" Target="../slideLayouts/slideLayout3.xml"/></Relationships>
</file>

<file path=ppt/slides/_rels/slide36.xml.rels><?xml version="1.0" encoding="UTF-8" standalone="yes"?>
<Relationships xmlns="http://schemas.openxmlformats.org/package/2006/relationships"><Relationship Id="rId2" Type="http://schemas.openxmlformats.org/officeDocument/2006/relationships/image" Target="../media/image74.jpe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G:\Grunge-Burned-Texture-Paper-Background-Old.jpg"/>
          <p:cNvPicPr>
            <a:picLocks noChangeAspect="1" noChangeArrowheads="1"/>
          </p:cNvPicPr>
          <p:nvPr/>
        </p:nvPicPr>
        <p:blipFill>
          <a:blip r:embed="rId3" cstate="print">
            <a:extLst>
              <a:ext uri="{28A0092B-C50C-407E-A947-70E740481C1C}">
                <a14:useLocalDpi xmlns:a14="http://schemas.microsoft.com/office/drawing/2010/main" xmlns="" val="0"/>
              </a:ext>
            </a:extLst>
          </a:blip>
          <a:srcRect/>
          <a:stretch>
            <a:fillRect/>
          </a:stretch>
        </p:blipFill>
        <p:spPr bwMode="auto">
          <a:xfrm>
            <a:off x="0" y="0"/>
            <a:ext cx="9144000" cy="5715000"/>
          </a:xfrm>
          <a:prstGeom prst="rect">
            <a:avLst/>
          </a:prstGeom>
          <a:noFill/>
          <a:extLst>
            <a:ext uri="{909E8E84-426E-40DD-AFC4-6F175D3DCCD1}">
              <a14:hiddenFill xmlns:a14="http://schemas.microsoft.com/office/drawing/2010/main" xmlns="">
                <a:solidFill>
                  <a:srgbClr val="FFFFFF"/>
                </a:solidFill>
              </a14:hiddenFill>
            </a:ext>
          </a:extLst>
        </p:spPr>
      </p:pic>
      <p:pic>
        <p:nvPicPr>
          <p:cNvPr id="5" name="Рисунок 4"/>
          <p:cNvPicPr>
            <a:picLocks noChangeAspect="1"/>
          </p:cNvPicPr>
          <p:nvPr/>
        </p:nvPicPr>
        <p:blipFill rotWithShape="1">
          <a:blip r:embed="rId4" cstate="print">
            <a:extLst>
              <a:ext uri="{28A0092B-C50C-407E-A947-70E740481C1C}">
                <a14:useLocalDpi xmlns:a14="http://schemas.microsoft.com/office/drawing/2010/main" xmlns="" val="0"/>
              </a:ext>
            </a:extLst>
          </a:blip>
          <a:srcRect l="5901" t="3675" r="8420" b="51782"/>
          <a:stretch/>
        </p:blipFill>
        <p:spPr>
          <a:xfrm rot="16200000">
            <a:off x="-232779" y="232781"/>
            <a:ext cx="1758778" cy="1293219"/>
          </a:xfrm>
          <a:prstGeom prst="rect">
            <a:avLst/>
          </a:prstGeom>
          <a:ln>
            <a:noFill/>
          </a:ln>
          <a:effectLst>
            <a:softEdge rad="112500"/>
          </a:effectLst>
        </p:spPr>
      </p:pic>
      <p:pic>
        <p:nvPicPr>
          <p:cNvPr id="6" name="Рисунок 5"/>
          <p:cNvPicPr>
            <a:picLocks noChangeAspect="1"/>
          </p:cNvPicPr>
          <p:nvPr/>
        </p:nvPicPr>
        <p:blipFill>
          <a:blip r:embed="rId5" cstate="print"/>
          <a:stretch>
            <a:fillRect/>
          </a:stretch>
        </p:blipFill>
        <p:spPr>
          <a:xfrm>
            <a:off x="1115616" y="121196"/>
            <a:ext cx="1295447" cy="1729526"/>
          </a:xfrm>
          <a:prstGeom prst="rect">
            <a:avLst/>
          </a:prstGeom>
          <a:ln>
            <a:noFill/>
          </a:ln>
          <a:effectLst>
            <a:softEdge rad="112500"/>
          </a:effectLst>
        </p:spPr>
      </p:pic>
      <p:pic>
        <p:nvPicPr>
          <p:cNvPr id="7" name="Рисунок 6"/>
          <p:cNvPicPr>
            <a:picLocks noChangeAspect="1"/>
          </p:cNvPicPr>
          <p:nvPr/>
        </p:nvPicPr>
        <p:blipFill>
          <a:blip r:embed="rId6" cstate="print">
            <a:extLst>
              <a:ext uri="{28A0092B-C50C-407E-A947-70E740481C1C}">
                <a14:useLocalDpi xmlns:a14="http://schemas.microsoft.com/office/drawing/2010/main" xmlns="" val="0"/>
              </a:ext>
            </a:extLst>
          </a:blip>
          <a:stretch>
            <a:fillRect/>
          </a:stretch>
        </p:blipFill>
        <p:spPr>
          <a:xfrm>
            <a:off x="2267744" y="0"/>
            <a:ext cx="1296144" cy="1827393"/>
          </a:xfrm>
          <a:prstGeom prst="rect">
            <a:avLst/>
          </a:prstGeom>
          <a:ln>
            <a:noFill/>
          </a:ln>
          <a:effectLst>
            <a:softEdge rad="112500"/>
          </a:effectLst>
        </p:spPr>
      </p:pic>
      <p:pic>
        <p:nvPicPr>
          <p:cNvPr id="9" name="Picture 2" descr="G:\Книга памяти\img216.jpg"/>
          <p:cNvPicPr>
            <a:picLocks noChangeAspect="1" noChangeArrowheads="1"/>
          </p:cNvPicPr>
          <p:nvPr/>
        </p:nvPicPr>
        <p:blipFill>
          <a:blip r:embed="rId7" cstate="print">
            <a:extLst>
              <a:ext uri="{28A0092B-C50C-407E-A947-70E740481C1C}">
                <a14:useLocalDpi xmlns:a14="http://schemas.microsoft.com/office/drawing/2010/main" xmlns="" val="0"/>
              </a:ext>
            </a:extLst>
          </a:blip>
          <a:srcRect/>
          <a:stretch>
            <a:fillRect/>
          </a:stretch>
        </p:blipFill>
        <p:spPr bwMode="auto">
          <a:xfrm>
            <a:off x="4572000" y="-166836"/>
            <a:ext cx="1270987" cy="1972222"/>
          </a:xfrm>
          <a:prstGeom prst="rect">
            <a:avLst/>
          </a:prstGeom>
          <a:ln>
            <a:noFill/>
          </a:ln>
          <a:effectLst>
            <a:softEdge rad="112500"/>
          </a:effectLst>
          <a:extLst>
            <a:ext uri="{909E8E84-426E-40DD-AFC4-6F175D3DCCD1}">
              <a14:hiddenFill xmlns:a14="http://schemas.microsoft.com/office/drawing/2010/main" xmlns="">
                <a:solidFill>
                  <a:srgbClr val="FFFFFF"/>
                </a:solidFill>
              </a14:hiddenFill>
            </a:ext>
          </a:extLst>
        </p:spPr>
      </p:pic>
      <p:pic>
        <p:nvPicPr>
          <p:cNvPr id="10" name="Рисунок 9"/>
          <p:cNvPicPr>
            <a:picLocks noChangeAspect="1"/>
          </p:cNvPicPr>
          <p:nvPr/>
        </p:nvPicPr>
        <p:blipFill>
          <a:blip r:embed="rId8" cstate="print">
            <a:extLst>
              <a:ext uri="{28A0092B-C50C-407E-A947-70E740481C1C}">
                <a14:useLocalDpi xmlns:a14="http://schemas.microsoft.com/office/drawing/2010/main" xmlns="" val="0"/>
              </a:ext>
            </a:extLst>
          </a:blip>
          <a:stretch>
            <a:fillRect/>
          </a:stretch>
        </p:blipFill>
        <p:spPr>
          <a:xfrm>
            <a:off x="5652120" y="0"/>
            <a:ext cx="1308699" cy="1887353"/>
          </a:xfrm>
          <a:prstGeom prst="rect">
            <a:avLst/>
          </a:prstGeom>
          <a:ln>
            <a:noFill/>
          </a:ln>
          <a:effectLst>
            <a:softEdge rad="112500"/>
          </a:effectLst>
        </p:spPr>
      </p:pic>
      <p:pic>
        <p:nvPicPr>
          <p:cNvPr id="11" name="Рисунок 10"/>
          <p:cNvPicPr>
            <a:picLocks noChangeAspect="1"/>
          </p:cNvPicPr>
          <p:nvPr/>
        </p:nvPicPr>
        <p:blipFill rotWithShape="1">
          <a:blip r:embed="rId9" cstate="print">
            <a:extLst>
              <a:ext uri="{28A0092B-C50C-407E-A947-70E740481C1C}">
                <a14:useLocalDpi xmlns:a14="http://schemas.microsoft.com/office/drawing/2010/main" xmlns="" val="0"/>
              </a:ext>
            </a:extLst>
          </a:blip>
          <a:srcRect l="9577" t="12721" r="17613" b="20487"/>
          <a:stretch/>
        </p:blipFill>
        <p:spPr>
          <a:xfrm>
            <a:off x="6444208" y="4081636"/>
            <a:ext cx="1258886" cy="1633364"/>
          </a:xfrm>
          <a:prstGeom prst="rect">
            <a:avLst/>
          </a:prstGeom>
          <a:ln>
            <a:noFill/>
          </a:ln>
          <a:effectLst>
            <a:softEdge rad="112500"/>
          </a:effectLst>
        </p:spPr>
      </p:pic>
      <p:pic>
        <p:nvPicPr>
          <p:cNvPr id="12" name="Picture 2" descr="G:\Книга памяти\Цирулев.jpg"/>
          <p:cNvPicPr>
            <a:picLocks noChangeAspect="1" noChangeArrowheads="1"/>
          </p:cNvPicPr>
          <p:nvPr/>
        </p:nvPicPr>
        <p:blipFill>
          <a:blip r:embed="rId10" cstate="print">
            <a:extLst>
              <a:ext uri="{28A0092B-C50C-407E-A947-70E740481C1C}">
                <a14:useLocalDpi xmlns:a14="http://schemas.microsoft.com/office/drawing/2010/main" xmlns="" val="0"/>
              </a:ext>
            </a:extLst>
          </a:blip>
          <a:srcRect/>
          <a:stretch>
            <a:fillRect/>
          </a:stretch>
        </p:blipFill>
        <p:spPr bwMode="auto">
          <a:xfrm>
            <a:off x="0" y="4009628"/>
            <a:ext cx="1482518" cy="1836323"/>
          </a:xfrm>
          <a:prstGeom prst="rect">
            <a:avLst/>
          </a:prstGeom>
          <a:ln>
            <a:noFill/>
          </a:ln>
          <a:effectLst>
            <a:softEdge rad="112500"/>
          </a:effectLst>
          <a:extLst>
            <a:ext uri="{909E8E84-426E-40DD-AFC4-6F175D3DCCD1}">
              <a14:hiddenFill xmlns:a14="http://schemas.microsoft.com/office/drawing/2010/main" xmlns="">
                <a:solidFill>
                  <a:srgbClr val="FFFFFF"/>
                </a:solidFill>
              </a14:hiddenFill>
            </a:ext>
          </a:extLst>
        </p:spPr>
      </p:pic>
      <p:pic>
        <p:nvPicPr>
          <p:cNvPr id="13" name="Рисунок 12"/>
          <p:cNvPicPr/>
          <p:nvPr/>
        </p:nvPicPr>
        <p:blipFill>
          <a:blip r:embed="rId11" cstate="print">
            <a:extLst>
              <a:ext uri="{28A0092B-C50C-407E-A947-70E740481C1C}">
                <a14:useLocalDpi xmlns:a14="http://schemas.microsoft.com/office/drawing/2010/main" xmlns="" val="0"/>
              </a:ext>
            </a:extLst>
          </a:blip>
          <a:srcRect/>
          <a:stretch>
            <a:fillRect/>
          </a:stretch>
        </p:blipFill>
        <p:spPr bwMode="auto">
          <a:xfrm>
            <a:off x="1187624" y="4081636"/>
            <a:ext cx="1368152" cy="1783698"/>
          </a:xfrm>
          <a:prstGeom prst="rect">
            <a:avLst/>
          </a:prstGeom>
          <a:ln>
            <a:noFill/>
          </a:ln>
          <a:effectLst>
            <a:softEdge rad="112500"/>
          </a:effectLst>
        </p:spPr>
      </p:pic>
      <p:pic>
        <p:nvPicPr>
          <p:cNvPr id="14" name="Picture 2" descr="G:\Книга памяти\Ефремова Ира\Фото Тюлькин В.П.jpg"/>
          <p:cNvPicPr>
            <a:picLocks noChangeAspect="1" noChangeArrowheads="1"/>
          </p:cNvPicPr>
          <p:nvPr/>
        </p:nvPicPr>
        <p:blipFill>
          <a:blip r:embed="rId12" cstate="print">
            <a:extLst>
              <a:ext uri="{28A0092B-C50C-407E-A947-70E740481C1C}">
                <a14:useLocalDpi xmlns:a14="http://schemas.microsoft.com/office/drawing/2010/main" xmlns="" val="0"/>
              </a:ext>
            </a:extLst>
          </a:blip>
          <a:srcRect/>
          <a:stretch>
            <a:fillRect/>
          </a:stretch>
        </p:blipFill>
        <p:spPr bwMode="auto">
          <a:xfrm>
            <a:off x="827584" y="1849388"/>
            <a:ext cx="987096" cy="1547598"/>
          </a:xfrm>
          <a:prstGeom prst="rect">
            <a:avLst/>
          </a:prstGeom>
          <a:ln>
            <a:noFill/>
          </a:ln>
          <a:effectLst>
            <a:softEdge rad="112500"/>
          </a:effectLst>
          <a:extLst>
            <a:ext uri="{909E8E84-426E-40DD-AFC4-6F175D3DCCD1}">
              <a14:hiddenFill xmlns:a14="http://schemas.microsoft.com/office/drawing/2010/main" xmlns="">
                <a:solidFill>
                  <a:srgbClr val="FFFFFF"/>
                </a:solidFill>
              </a14:hiddenFill>
            </a:ext>
          </a:extLst>
        </p:spPr>
      </p:pic>
      <p:pic>
        <p:nvPicPr>
          <p:cNvPr id="15" name="Рисунок 14" descr="C:\Users\GGG\Desktop\книга памяти\_yZEEsVGPGw.jpg"/>
          <p:cNvPicPr/>
          <p:nvPr/>
        </p:nvPicPr>
        <p:blipFill>
          <a:blip r:embed="rId13" cstate="print">
            <a:extLst>
              <a:ext uri="{28A0092B-C50C-407E-A947-70E740481C1C}">
                <a14:useLocalDpi xmlns:a14="http://schemas.microsoft.com/office/drawing/2010/main" xmlns="" val="0"/>
              </a:ext>
            </a:extLst>
          </a:blip>
          <a:srcRect/>
          <a:stretch>
            <a:fillRect/>
          </a:stretch>
        </p:blipFill>
        <p:spPr bwMode="auto">
          <a:xfrm>
            <a:off x="7917417" y="1849388"/>
            <a:ext cx="1226583" cy="1987659"/>
          </a:xfrm>
          <a:prstGeom prst="rect">
            <a:avLst/>
          </a:prstGeom>
          <a:ln>
            <a:noFill/>
          </a:ln>
          <a:effectLst>
            <a:softEdge rad="112500"/>
          </a:effectLst>
        </p:spPr>
      </p:pic>
      <p:pic>
        <p:nvPicPr>
          <p:cNvPr id="16" name="Рисунок 15"/>
          <p:cNvPicPr/>
          <p:nvPr/>
        </p:nvPicPr>
        <p:blipFill>
          <a:blip r:embed="rId14" cstate="print">
            <a:extLst>
              <a:ext uri="{28A0092B-C50C-407E-A947-70E740481C1C}">
                <a14:useLocalDpi xmlns:a14="http://schemas.microsoft.com/office/drawing/2010/main" xmlns="" val="0"/>
              </a:ext>
            </a:extLst>
          </a:blip>
          <a:stretch>
            <a:fillRect/>
          </a:stretch>
        </p:blipFill>
        <p:spPr>
          <a:xfrm>
            <a:off x="0" y="1633364"/>
            <a:ext cx="981422" cy="1879621"/>
          </a:xfrm>
          <a:prstGeom prst="rect">
            <a:avLst/>
          </a:prstGeom>
          <a:ln>
            <a:noFill/>
          </a:ln>
          <a:effectLst>
            <a:softEdge rad="112500"/>
          </a:effectLst>
        </p:spPr>
      </p:pic>
      <p:pic>
        <p:nvPicPr>
          <p:cNvPr id="17" name="Picture 2" descr="G:\Книга памяти\Катина Катя\Foto.jpg"/>
          <p:cNvPicPr>
            <a:picLocks noChangeAspect="1" noChangeArrowheads="1"/>
          </p:cNvPicPr>
          <p:nvPr/>
        </p:nvPicPr>
        <p:blipFill>
          <a:blip r:embed="rId15" cstate="print">
            <a:extLst>
              <a:ext uri="{28A0092B-C50C-407E-A947-70E740481C1C}">
                <a14:useLocalDpi xmlns:a14="http://schemas.microsoft.com/office/drawing/2010/main" xmlns="" val="0"/>
              </a:ext>
            </a:extLst>
          </a:blip>
          <a:srcRect/>
          <a:stretch>
            <a:fillRect/>
          </a:stretch>
        </p:blipFill>
        <p:spPr bwMode="auto">
          <a:xfrm>
            <a:off x="2339752" y="3918528"/>
            <a:ext cx="1204666" cy="1796472"/>
          </a:xfrm>
          <a:prstGeom prst="rect">
            <a:avLst/>
          </a:prstGeom>
          <a:ln>
            <a:noFill/>
          </a:ln>
          <a:effectLst>
            <a:softEdge rad="112500"/>
          </a:effectLst>
          <a:extLst>
            <a:ext uri="{909E8E84-426E-40DD-AFC4-6F175D3DCCD1}">
              <a14:hiddenFill xmlns:a14="http://schemas.microsoft.com/office/drawing/2010/main" xmlns="">
                <a:solidFill>
                  <a:srgbClr val="FFFFFF"/>
                </a:solidFill>
              </a14:hiddenFill>
            </a:ext>
          </a:extLst>
        </p:spPr>
      </p:pic>
      <p:pic>
        <p:nvPicPr>
          <p:cNvPr id="19" name="Picture 4" descr="G:\Книга памяти\Буров Виктор Павлович.jpg"/>
          <p:cNvPicPr>
            <a:picLocks noChangeAspect="1" noChangeArrowheads="1"/>
          </p:cNvPicPr>
          <p:nvPr/>
        </p:nvPicPr>
        <p:blipFill>
          <a:blip r:embed="rId16" cstate="print">
            <a:extLst>
              <a:ext uri="{28A0092B-C50C-407E-A947-70E740481C1C}">
                <a14:useLocalDpi xmlns:a14="http://schemas.microsoft.com/office/drawing/2010/main" xmlns="" val="0"/>
              </a:ext>
            </a:extLst>
          </a:blip>
          <a:srcRect/>
          <a:stretch>
            <a:fillRect/>
          </a:stretch>
        </p:blipFill>
        <p:spPr bwMode="auto">
          <a:xfrm>
            <a:off x="3419872" y="4275025"/>
            <a:ext cx="2110912" cy="1439975"/>
          </a:xfrm>
          <a:prstGeom prst="rect">
            <a:avLst/>
          </a:prstGeom>
          <a:ln>
            <a:noFill/>
          </a:ln>
          <a:effectLst>
            <a:softEdge rad="112500"/>
          </a:effectLst>
          <a:extLst>
            <a:ext uri="{909E8E84-426E-40DD-AFC4-6F175D3DCCD1}">
              <a14:hiddenFill xmlns:a14="http://schemas.microsoft.com/office/drawing/2010/main" xmlns="">
                <a:solidFill>
                  <a:srgbClr val="FFFFFF"/>
                </a:solidFill>
              </a14:hiddenFill>
            </a:ext>
          </a:extLst>
        </p:spPr>
      </p:pic>
      <p:pic>
        <p:nvPicPr>
          <p:cNvPr id="20" name="Picture 3" descr="G:\Книга памяти\Миронов.jpg"/>
          <p:cNvPicPr>
            <a:picLocks noChangeAspect="1" noChangeArrowheads="1"/>
          </p:cNvPicPr>
          <p:nvPr/>
        </p:nvPicPr>
        <p:blipFill>
          <a:blip r:embed="rId17" cstate="print">
            <a:extLst>
              <a:ext uri="{28A0092B-C50C-407E-A947-70E740481C1C}">
                <a14:useLocalDpi xmlns:a14="http://schemas.microsoft.com/office/drawing/2010/main" xmlns="" val="0"/>
              </a:ext>
            </a:extLst>
          </a:blip>
          <a:srcRect/>
          <a:stretch>
            <a:fillRect/>
          </a:stretch>
        </p:blipFill>
        <p:spPr bwMode="auto">
          <a:xfrm>
            <a:off x="5364088" y="4071584"/>
            <a:ext cx="1211066" cy="1643416"/>
          </a:xfrm>
          <a:prstGeom prst="rect">
            <a:avLst/>
          </a:prstGeom>
          <a:ln>
            <a:noFill/>
          </a:ln>
          <a:effectLst>
            <a:softEdge rad="112500"/>
          </a:effectLst>
          <a:extLst>
            <a:ext uri="{909E8E84-426E-40DD-AFC4-6F175D3DCCD1}">
              <a14:hiddenFill xmlns:a14="http://schemas.microsoft.com/office/drawing/2010/main" xmlns="">
                <a:solidFill>
                  <a:srgbClr val="FFFFFF"/>
                </a:solidFill>
              </a14:hiddenFill>
            </a:ext>
          </a:extLst>
        </p:spPr>
      </p:pic>
      <p:pic>
        <p:nvPicPr>
          <p:cNvPr id="21" name="Рисунок 20" descr="http://gum.lyssch5.edusite.ru/images/p124_vika.jpg"/>
          <p:cNvPicPr/>
          <p:nvPr/>
        </p:nvPicPr>
        <p:blipFill>
          <a:blip r:embed="rId18" cstate="print"/>
          <a:srcRect/>
          <a:stretch>
            <a:fillRect/>
          </a:stretch>
        </p:blipFill>
        <p:spPr bwMode="auto">
          <a:xfrm>
            <a:off x="179512" y="3145532"/>
            <a:ext cx="1512168" cy="1113585"/>
          </a:xfrm>
          <a:prstGeom prst="rect">
            <a:avLst/>
          </a:prstGeom>
          <a:ln>
            <a:noFill/>
          </a:ln>
          <a:effectLst>
            <a:softEdge rad="112500"/>
          </a:effectLst>
        </p:spPr>
      </p:pic>
      <p:sp>
        <p:nvSpPr>
          <p:cNvPr id="22" name="Заголовок 1"/>
          <p:cNvSpPr txBox="1">
            <a:spLocks/>
          </p:cNvSpPr>
          <p:nvPr/>
        </p:nvSpPr>
        <p:spPr>
          <a:xfrm>
            <a:off x="683568" y="2425452"/>
            <a:ext cx="7772400" cy="1441045"/>
          </a:xfrm>
          <a:prstGeom prst="rect">
            <a:avLst/>
          </a:prstGeom>
        </p:spPr>
        <p:txBody>
          <a:bodyPr vert="horz" lIns="91440" tIns="45720" rIns="91440" bIns="45720" rtlCol="0" anchor="t">
            <a:normAutofit fontScale="97500"/>
            <a:scene3d>
              <a:camera prst="orthographicFront"/>
              <a:lightRig rig="soft" dir="tl">
                <a:rot lat="0" lon="0" rev="0"/>
              </a:lightRig>
            </a:scene3d>
            <a:sp3d contourW="25400" prstMaterial="matte">
              <a:bevelT w="25400" h="55880" prst="artDeco"/>
              <a:contourClr>
                <a:schemeClr val="accent2">
                  <a:tint val="20000"/>
                </a:schemeClr>
              </a:contourClr>
            </a:sp3d>
          </a:bodyPr>
          <a:lstStyle/>
          <a:p>
            <a:pPr marL="0" marR="0" lvl="0" indent="0" algn="ctr" defTabSz="914400" rtl="0" eaLnBrk="1" fontAlgn="auto" latinLnBrk="0" hangingPunct="1">
              <a:lnSpc>
                <a:spcPct val="100000"/>
              </a:lnSpc>
              <a:spcBef>
                <a:spcPct val="0"/>
              </a:spcBef>
              <a:spcAft>
                <a:spcPts val="0"/>
              </a:spcAft>
              <a:buClrTx/>
              <a:buSzTx/>
              <a:buFontTx/>
              <a:buNone/>
              <a:tabLst/>
              <a:defRPr/>
            </a:pPr>
            <a:r>
              <a:rPr kumimoji="0" lang="ru-RU" sz="4500" b="1" i="0" u="none" strike="noStrike" kern="1200" cap="all" spc="50" normalizeH="0" baseline="0" noProof="0" dirty="0" smtClean="0">
                <a:ln w="11430"/>
                <a:gradFill>
                  <a:gsLst>
                    <a:gs pos="10000">
                      <a:srgbClr val="FF0000"/>
                    </a:gs>
                    <a:gs pos="51000">
                      <a:srgbClr val="FF0000"/>
                    </a:gs>
                    <a:gs pos="87000">
                      <a:schemeClr val="tx1"/>
                    </a:gs>
                  </a:gsLst>
                  <a:lin ang="5400000"/>
                </a:gradFill>
                <a:effectLst>
                  <a:outerShdw blurRad="76200" dist="50800" dir="5400000" algn="tl" rotWithShape="0">
                    <a:srgbClr val="000000">
                      <a:alpha val="65000"/>
                    </a:srgbClr>
                  </a:outerShdw>
                </a:effectLst>
                <a:uLnTx/>
                <a:uFillTx/>
                <a:latin typeface="+mj-lt"/>
                <a:ea typeface="+mj-ea"/>
                <a:cs typeface="+mj-cs"/>
              </a:rPr>
              <a:t>Книга памяти</a:t>
            </a:r>
          </a:p>
          <a:p>
            <a:pPr marL="0" marR="0" lvl="0" indent="0" algn="ctr" defTabSz="914400" rtl="0" eaLnBrk="1" fontAlgn="auto" latinLnBrk="0" hangingPunct="1">
              <a:lnSpc>
                <a:spcPct val="100000"/>
              </a:lnSpc>
              <a:spcBef>
                <a:spcPct val="0"/>
              </a:spcBef>
              <a:spcAft>
                <a:spcPts val="0"/>
              </a:spcAft>
              <a:buClrTx/>
              <a:buSzTx/>
              <a:buFontTx/>
              <a:buNone/>
              <a:tabLst/>
              <a:defRPr/>
            </a:pPr>
            <a:r>
              <a:rPr lang="ru-RU" sz="2500" b="1" i="1" cap="all" spc="50" dirty="0" smtClean="0">
                <a:ln w="11430"/>
                <a:gradFill>
                  <a:gsLst>
                    <a:gs pos="10000">
                      <a:srgbClr val="FF0000"/>
                    </a:gs>
                    <a:gs pos="51000">
                      <a:srgbClr val="FF0000"/>
                    </a:gs>
                    <a:gs pos="87000">
                      <a:schemeClr val="tx1"/>
                    </a:gs>
                  </a:gsLst>
                  <a:lin ang="5400000"/>
                </a:gradFill>
                <a:effectLst>
                  <a:outerShdw blurRad="76200" dist="50800" dir="5400000" algn="tl" rotWithShape="0">
                    <a:srgbClr val="000000">
                      <a:alpha val="65000"/>
                    </a:srgbClr>
                  </a:outerShdw>
                </a:effectLst>
                <a:latin typeface="+mj-lt"/>
                <a:ea typeface="+mj-ea"/>
                <a:cs typeface="+mj-cs"/>
              </a:rPr>
              <a:t>«Они сражались за Родину»</a:t>
            </a:r>
          </a:p>
          <a:p>
            <a:pPr marL="0" marR="0" lvl="0" indent="0" algn="ctr" defTabSz="914400" rtl="0" eaLnBrk="1" fontAlgn="auto" latinLnBrk="0" hangingPunct="1">
              <a:lnSpc>
                <a:spcPct val="100000"/>
              </a:lnSpc>
              <a:spcBef>
                <a:spcPct val="0"/>
              </a:spcBef>
              <a:spcAft>
                <a:spcPts val="0"/>
              </a:spcAft>
              <a:buClrTx/>
              <a:buSzTx/>
              <a:buFontTx/>
              <a:buNone/>
              <a:tabLst/>
              <a:defRPr/>
            </a:pPr>
            <a:endParaRPr lang="ru-RU" sz="2500" b="1" i="1" cap="all" spc="50" dirty="0" smtClean="0">
              <a:ln w="11430"/>
              <a:gradFill>
                <a:gsLst>
                  <a:gs pos="10000">
                    <a:srgbClr val="FF0000"/>
                  </a:gs>
                  <a:gs pos="51000">
                    <a:srgbClr val="FF0000"/>
                  </a:gs>
                  <a:gs pos="87000">
                    <a:schemeClr val="tx1"/>
                  </a:gs>
                </a:gsLst>
                <a:lin ang="5400000"/>
              </a:gradFill>
              <a:effectLst>
                <a:outerShdw blurRad="76200" dist="50800" dir="5400000" algn="tl" rotWithShape="0">
                  <a:srgbClr val="000000">
                    <a:alpha val="65000"/>
                  </a:srgbClr>
                </a:outerShdw>
              </a:effectLst>
              <a:latin typeface="+mj-lt"/>
              <a:ea typeface="+mj-ea"/>
              <a:cs typeface="+mj-cs"/>
            </a:endParaRPr>
          </a:p>
          <a:p>
            <a:pPr marL="0" marR="0" lvl="0" indent="0" algn="ctr" defTabSz="914400" rtl="0" eaLnBrk="1" fontAlgn="auto" latinLnBrk="0" hangingPunct="1">
              <a:lnSpc>
                <a:spcPct val="100000"/>
              </a:lnSpc>
              <a:spcBef>
                <a:spcPct val="0"/>
              </a:spcBef>
              <a:spcAft>
                <a:spcPts val="0"/>
              </a:spcAft>
              <a:buClrTx/>
              <a:buSzTx/>
              <a:buFontTx/>
              <a:buNone/>
              <a:tabLst/>
              <a:defRPr/>
            </a:pPr>
            <a:endParaRPr kumimoji="0" lang="ru-RU" sz="2500" b="1" i="1" u="none" strike="noStrike" kern="1200" cap="all" spc="50" normalizeH="0" baseline="0" noProof="0" dirty="0" smtClean="0">
              <a:ln w="11430"/>
              <a:gradFill>
                <a:gsLst>
                  <a:gs pos="10000">
                    <a:srgbClr val="FF0000"/>
                  </a:gs>
                  <a:gs pos="51000">
                    <a:srgbClr val="FF0000"/>
                  </a:gs>
                  <a:gs pos="87000">
                    <a:schemeClr val="tx1"/>
                  </a:gs>
                </a:gsLst>
                <a:lin ang="5400000"/>
              </a:gradFill>
              <a:effectLst>
                <a:outerShdw blurRad="76200" dist="50800" dir="5400000" algn="tl" rotWithShape="0">
                  <a:srgbClr val="000000">
                    <a:alpha val="65000"/>
                  </a:srgbClr>
                </a:outerShdw>
              </a:effectLst>
              <a:uLnTx/>
              <a:uFillTx/>
              <a:latin typeface="+mj-lt"/>
              <a:ea typeface="+mj-ea"/>
              <a:cs typeface="+mj-cs"/>
            </a:endParaRPr>
          </a:p>
        </p:txBody>
      </p:sp>
      <p:sp>
        <p:nvSpPr>
          <p:cNvPr id="23" name="Подзаголовок 2"/>
          <p:cNvSpPr txBox="1">
            <a:spLocks/>
          </p:cNvSpPr>
          <p:nvPr/>
        </p:nvSpPr>
        <p:spPr>
          <a:xfrm>
            <a:off x="1403648" y="1921396"/>
            <a:ext cx="6400800" cy="473348"/>
          </a:xfrm>
          <a:prstGeom prst="rect">
            <a:avLst/>
          </a:prstGeom>
        </p:spPr>
        <p:txBody>
          <a:bodyPr vert="horz" lIns="91440" tIns="45720" rIns="91440" bIns="45720" rtlCol="0" anchor="b">
            <a:normAutofit/>
            <a:scene3d>
              <a:camera prst="orthographicFront"/>
              <a:lightRig rig="soft" dir="t">
                <a:rot lat="0" lon="0" rev="10800000"/>
              </a:lightRig>
            </a:scene3d>
            <a:sp3d>
              <a:bevelT w="27940" h="12700"/>
              <a:contourClr>
                <a:srgbClr val="DDDDDD"/>
              </a:contourClr>
            </a:sp3d>
          </a:bodyPr>
          <a:lstStyle/>
          <a:p>
            <a:pPr marL="0" marR="0" lvl="0" indent="0" algn="ctr" defTabSz="914400" rtl="0" eaLnBrk="1" fontAlgn="auto" latinLnBrk="0" hangingPunct="1">
              <a:lnSpc>
                <a:spcPct val="100000"/>
              </a:lnSpc>
              <a:spcBef>
                <a:spcPct val="20000"/>
              </a:spcBef>
              <a:spcAft>
                <a:spcPts val="0"/>
              </a:spcAft>
              <a:buClrTx/>
              <a:buSzTx/>
              <a:buFont typeface="Arial" pitchFamily="34" charset="0"/>
              <a:buNone/>
              <a:tabLst/>
              <a:defRPr/>
            </a:pPr>
            <a:r>
              <a:rPr kumimoji="0" lang="ru-RU" sz="2000" b="1" i="0" u="none" strike="noStrike" kern="1200" cap="none" spc="150" normalizeH="0" baseline="0" noProof="0" dirty="0" smtClean="0">
                <a:ln w="11430"/>
                <a:solidFill>
                  <a:schemeClr val="tx1"/>
                </a:solidFill>
                <a:effectLst>
                  <a:outerShdw blurRad="25400" algn="tl" rotWithShape="0">
                    <a:srgbClr val="000000">
                      <a:alpha val="43000"/>
                    </a:srgbClr>
                  </a:outerShdw>
                </a:effectLst>
                <a:uLnTx/>
                <a:uFillTx/>
                <a:latin typeface="+mn-lt"/>
                <a:ea typeface="+mn-ea"/>
                <a:cs typeface="+mn-cs"/>
              </a:rPr>
              <a:t>МАДОУ детский сад «Солнышко»</a:t>
            </a:r>
            <a:endParaRPr kumimoji="0" lang="ru-RU" sz="2000" b="1" i="0" u="none" strike="noStrike" kern="1200" cap="none" spc="150" normalizeH="0" baseline="0" noProof="0" dirty="0">
              <a:ln w="11430"/>
              <a:solidFill>
                <a:schemeClr val="tx1"/>
              </a:solidFill>
              <a:effectLst>
                <a:outerShdw blurRad="25400" algn="tl" rotWithShape="0">
                  <a:srgbClr val="000000">
                    <a:alpha val="43000"/>
                  </a:srgbClr>
                </a:outerShdw>
              </a:effectLst>
              <a:uLnTx/>
              <a:uFillTx/>
              <a:latin typeface="+mn-lt"/>
              <a:ea typeface="+mn-ea"/>
              <a:cs typeface="+mn-cs"/>
            </a:endParaRPr>
          </a:p>
        </p:txBody>
      </p:sp>
      <p:pic>
        <p:nvPicPr>
          <p:cNvPr id="24" name="Picture 3" descr="G:\KeNLnWjYI8w — копия.jpg"/>
          <p:cNvPicPr>
            <a:picLocks noChangeAspect="1" noChangeArrowheads="1"/>
          </p:cNvPicPr>
          <p:nvPr/>
        </p:nvPicPr>
        <p:blipFill>
          <a:blip r:embed="rId19" cstate="print">
            <a:extLst>
              <a:ext uri="{28A0092B-C50C-407E-A947-70E740481C1C}">
                <a14:useLocalDpi xmlns:a14="http://schemas.microsoft.com/office/drawing/2010/main" xmlns="" val="0"/>
              </a:ext>
            </a:extLst>
          </a:blip>
          <a:srcRect/>
          <a:stretch>
            <a:fillRect/>
          </a:stretch>
        </p:blipFill>
        <p:spPr bwMode="auto">
          <a:xfrm>
            <a:off x="7524328" y="3721596"/>
            <a:ext cx="1394852" cy="1805336"/>
          </a:xfrm>
          <a:prstGeom prst="rect">
            <a:avLst/>
          </a:prstGeom>
          <a:ln>
            <a:noFill/>
          </a:ln>
          <a:effectLst>
            <a:softEdge rad="112500"/>
          </a:effectLst>
          <a:extLst>
            <a:ext uri="{909E8E84-426E-40DD-AFC4-6F175D3DCCD1}">
              <a14:hiddenFill xmlns:a14="http://schemas.microsoft.com/office/drawing/2010/main" xmlns="">
                <a:solidFill>
                  <a:srgbClr val="FFFFFF"/>
                </a:solidFill>
              </a14:hiddenFill>
            </a:ext>
          </a:extLst>
        </p:spPr>
      </p:pic>
      <p:pic>
        <p:nvPicPr>
          <p:cNvPr id="25" name="Picture 3" descr="G:\Книга памяти\Опитева О.jpg"/>
          <p:cNvPicPr>
            <a:picLocks noChangeAspect="1" noChangeArrowheads="1"/>
          </p:cNvPicPr>
          <p:nvPr/>
        </p:nvPicPr>
        <p:blipFill>
          <a:blip r:embed="rId20" cstate="print">
            <a:extLst>
              <a:ext uri="{28A0092B-C50C-407E-A947-70E740481C1C}">
                <a14:useLocalDpi xmlns:a14="http://schemas.microsoft.com/office/drawing/2010/main" xmlns="" val="0"/>
              </a:ext>
            </a:extLst>
          </a:blip>
          <a:srcRect/>
          <a:stretch>
            <a:fillRect/>
          </a:stretch>
        </p:blipFill>
        <p:spPr bwMode="auto">
          <a:xfrm>
            <a:off x="7020272" y="2065412"/>
            <a:ext cx="1152128" cy="1563602"/>
          </a:xfrm>
          <a:prstGeom prst="rect">
            <a:avLst/>
          </a:prstGeom>
          <a:ln>
            <a:noFill/>
          </a:ln>
          <a:effectLst>
            <a:softEdge rad="112500"/>
          </a:effectLst>
          <a:extLst>
            <a:ext uri="{909E8E84-426E-40DD-AFC4-6F175D3DCCD1}">
              <a14:hiddenFill xmlns:a14="http://schemas.microsoft.com/office/drawing/2010/main" xmlns="">
                <a:solidFill>
                  <a:srgbClr val="FFFFFF"/>
                </a:solidFill>
              </a14:hiddenFill>
            </a:ext>
          </a:extLst>
        </p:spPr>
      </p:pic>
      <p:pic>
        <p:nvPicPr>
          <p:cNvPr id="26" name="Picture 2" descr="F:\Книга памяти\Семагина М.jpg"/>
          <p:cNvPicPr>
            <a:picLocks noChangeAspect="1" noChangeArrowheads="1"/>
          </p:cNvPicPr>
          <p:nvPr/>
        </p:nvPicPr>
        <p:blipFill>
          <a:blip r:embed="rId21" cstate="print"/>
          <a:srcRect t="3783"/>
          <a:stretch>
            <a:fillRect/>
          </a:stretch>
        </p:blipFill>
        <p:spPr bwMode="auto">
          <a:xfrm>
            <a:off x="6732240" y="265212"/>
            <a:ext cx="1224136" cy="1665618"/>
          </a:xfrm>
          <a:prstGeom prst="rect">
            <a:avLst/>
          </a:prstGeom>
          <a:ln>
            <a:noFill/>
          </a:ln>
          <a:effectLst>
            <a:softEdge rad="112500"/>
          </a:effectLst>
        </p:spPr>
      </p:pic>
      <p:pic>
        <p:nvPicPr>
          <p:cNvPr id="1026" name="Picture 2"/>
          <p:cNvPicPr>
            <a:picLocks noChangeAspect="1" noChangeArrowheads="1"/>
          </p:cNvPicPr>
          <p:nvPr/>
        </p:nvPicPr>
        <p:blipFill>
          <a:blip r:embed="rId22" cstate="print"/>
          <a:srcRect/>
          <a:stretch>
            <a:fillRect/>
          </a:stretch>
        </p:blipFill>
        <p:spPr bwMode="auto">
          <a:xfrm>
            <a:off x="7765374" y="0"/>
            <a:ext cx="1378626" cy="1944216"/>
          </a:xfrm>
          <a:prstGeom prst="rect">
            <a:avLst/>
          </a:prstGeom>
          <a:ln>
            <a:noFill/>
          </a:ln>
          <a:effectLst>
            <a:softEdge rad="112500"/>
          </a:effectLst>
        </p:spPr>
      </p:pic>
      <p:sp>
        <p:nvSpPr>
          <p:cNvPr id="27" name="Прямоугольник 26"/>
          <p:cNvSpPr/>
          <p:nvPr/>
        </p:nvSpPr>
        <p:spPr>
          <a:xfrm>
            <a:off x="2843808" y="3649588"/>
            <a:ext cx="3536417" cy="369332"/>
          </a:xfrm>
          <a:prstGeom prst="rect">
            <a:avLst/>
          </a:prstGeom>
        </p:spPr>
        <p:txBody>
          <a:bodyPr wrap="none">
            <a:spAutoFit/>
          </a:bodyPr>
          <a:lstStyle/>
          <a:p>
            <a:r>
              <a:rPr lang="ru-RU" b="1" cap="all" spc="50" dirty="0" smtClean="0">
                <a:ln w="11430"/>
                <a:gradFill>
                  <a:gsLst>
                    <a:gs pos="10000">
                      <a:srgbClr val="FF0000"/>
                    </a:gs>
                    <a:gs pos="51000">
                      <a:srgbClr val="FF0000"/>
                    </a:gs>
                    <a:gs pos="87000">
                      <a:schemeClr val="tx1"/>
                    </a:gs>
                  </a:gsLst>
                  <a:lin ang="5400000"/>
                </a:gradFill>
                <a:effectLst>
                  <a:outerShdw blurRad="76200" dist="50800" dir="5400000" algn="tl" rotWithShape="0">
                    <a:srgbClr val="000000">
                      <a:alpha val="65000"/>
                    </a:srgbClr>
                  </a:outerShdw>
                </a:effectLst>
              </a:rPr>
              <a:t>Мы помним! Мы гордимся!</a:t>
            </a:r>
            <a:endParaRPr lang="ru-RU" dirty="0"/>
          </a:p>
        </p:txBody>
      </p:sp>
      <p:pic>
        <p:nvPicPr>
          <p:cNvPr id="28" name="Picture 5" descr="G:\работа\Малова А.А\Бессмертный полк\img016.jpg"/>
          <p:cNvPicPr>
            <a:picLocks noChangeAspect="1" noChangeArrowheads="1"/>
          </p:cNvPicPr>
          <p:nvPr/>
        </p:nvPicPr>
        <p:blipFill>
          <a:blip r:embed="rId23" cstate="print">
            <a:extLst>
              <a:ext uri="{28A0092B-C50C-407E-A947-70E740481C1C}">
                <a14:useLocalDpi xmlns:a14="http://schemas.microsoft.com/office/drawing/2010/main" xmlns="" val="0"/>
              </a:ext>
            </a:extLst>
          </a:blip>
          <a:srcRect/>
          <a:stretch>
            <a:fillRect/>
          </a:stretch>
        </p:blipFill>
        <p:spPr bwMode="auto">
          <a:xfrm>
            <a:off x="3389016" y="73390"/>
            <a:ext cx="1296144" cy="1680612"/>
          </a:xfrm>
          <a:prstGeom prst="rect">
            <a:avLst/>
          </a:prstGeom>
          <a:ln>
            <a:noFill/>
          </a:ln>
          <a:effectLst>
            <a:softEdge rad="112500"/>
          </a:effectLst>
          <a:extLst>
            <a:ext uri="{909E8E84-426E-40DD-AFC4-6F175D3DCCD1}">
              <a14:hiddenFill xmlns:a14="http://schemas.microsoft.com/office/drawing/2010/main" xmlns="">
                <a:solidFill>
                  <a:srgbClr val="FFFFFF"/>
                </a:solidFill>
              </a14:hiddenFill>
            </a:ext>
          </a:extLst>
        </p:spPr>
      </p:pic>
      <p:pic>
        <p:nvPicPr>
          <p:cNvPr id="2" name="Военные песни - Журавли (мелодия) (www.mixmuz.ru).mp3">
            <a:hlinkClick r:id="" action="ppaction://media"/>
          </p:cNvPr>
          <p:cNvPicPr>
            <a:picLocks noChangeAspect="1"/>
          </p:cNvPicPr>
          <p:nvPr>
            <a:audioFile r:link="rId1"/>
            <p:extLst>
              <p:ext uri="{DAA4B4D4-6D71-4841-9C94-3DE7FCFB9230}">
                <p14:media xmlns:p14="http://schemas.microsoft.com/office/powerpoint/2010/main" xmlns="" r:embed="rId24"/>
              </p:ext>
            </p:extLst>
          </p:nvPr>
        </p:nvPicPr>
        <p:blipFill>
          <a:blip r:embed="rId25" cstate="print"/>
          <a:stretch>
            <a:fillRect/>
          </a:stretch>
        </p:blipFill>
        <p:spPr>
          <a:xfrm>
            <a:off x="8383596" y="5058453"/>
            <a:ext cx="609600" cy="609600"/>
          </a:xfrm>
          <a:prstGeom prst="rect">
            <a:avLst/>
          </a:prstGeom>
        </p:spPr>
      </p:pic>
    </p:spTree>
    <p:extLst>
      <p:ext uri="{BB962C8B-B14F-4D97-AF65-F5344CB8AC3E}">
        <p14:creationId xmlns:p14="http://schemas.microsoft.com/office/powerpoint/2010/main" xmlns="" val="209183861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numSld="999" showWhenStopped="0">
                <p:cTn id="7" repeatCount="indefinite" fill="hold" display="0">
                  <p:stCondLst>
                    <p:cond delay="indefinite"/>
                  </p:stCondLst>
                  <p:endCondLst>
                    <p:cond evt="onStopAudio" delay="0">
                      <p:tgtEl>
                        <p:sldTgt/>
                      </p:tgtEl>
                    </p:cond>
                  </p:endCondLst>
                </p:cTn>
                <p:tgtEl>
                  <p:spTgt spid="2"/>
                </p:tgtEl>
              </p:cMediaNode>
            </p:audi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txBox="1">
            <a:spLocks/>
          </p:cNvSpPr>
          <p:nvPr/>
        </p:nvSpPr>
        <p:spPr>
          <a:xfrm>
            <a:off x="457200" y="2713484"/>
            <a:ext cx="8229600" cy="2664296"/>
          </a:xfrm>
          <a:prstGeom prst="rect">
            <a:avLst/>
          </a:prstGeom>
        </p:spPr>
        <p:txBody>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buFont typeface="Arial" pitchFamily="34" charset="0"/>
              <a:buNone/>
            </a:pPr>
            <a:r>
              <a:rPr lang="ru-RU" sz="2800" dirty="0" smtClean="0">
                <a:effectLst>
                  <a:outerShdw blurRad="38100" dist="38100" dir="2700000" algn="tl">
                    <a:srgbClr val="000000">
                      <a:alpha val="43137"/>
                    </a:srgbClr>
                  </a:outerShdw>
                </a:effectLst>
              </a:rPr>
              <a:t>            </a:t>
            </a:r>
            <a:endParaRPr lang="ru-RU" sz="2800" dirty="0">
              <a:effectLst>
                <a:outerShdw blurRad="38100" dist="38100" dir="2700000" algn="tl">
                  <a:srgbClr val="000000">
                    <a:alpha val="43137"/>
                  </a:srgbClr>
                </a:outerShdw>
              </a:effectLst>
            </a:endParaRPr>
          </a:p>
        </p:txBody>
      </p:sp>
      <p:sp>
        <p:nvSpPr>
          <p:cNvPr id="5" name="Прямоугольник 4"/>
          <p:cNvSpPr/>
          <p:nvPr/>
        </p:nvSpPr>
        <p:spPr>
          <a:xfrm>
            <a:off x="899592" y="2281436"/>
            <a:ext cx="7332612" cy="3293209"/>
          </a:xfrm>
          <a:prstGeom prst="rect">
            <a:avLst/>
          </a:prstGeom>
        </p:spPr>
        <p:txBody>
          <a:bodyPr wrap="square">
            <a:spAutoFit/>
          </a:bodyPr>
          <a:lstStyle/>
          <a:p>
            <a:pPr algn="ctr"/>
            <a:r>
              <a:rPr lang="ru-RU" sz="1600" i="1" u="sng" dirty="0">
                <a:latin typeface="Segoe Print" pitchFamily="2" charset="0"/>
              </a:rPr>
              <a:t>Книга Памяти</a:t>
            </a:r>
            <a:r>
              <a:rPr lang="ru-RU" sz="1600" i="1" dirty="0">
                <a:latin typeface="Segoe Print" pitchFamily="2" charset="0"/>
              </a:rPr>
              <a:t> — это поимённый список фронтовиков, родственников </a:t>
            </a:r>
            <a:r>
              <a:rPr lang="ru-RU" sz="1600" i="1" dirty="0" smtClean="0">
                <a:latin typeface="Segoe Print" pitchFamily="2" charset="0"/>
              </a:rPr>
              <a:t>воспитанников </a:t>
            </a:r>
            <a:r>
              <a:rPr lang="ru-RU" sz="1600" i="1" dirty="0">
                <a:latin typeface="Segoe Print" pitchFamily="2" charset="0"/>
              </a:rPr>
              <a:t> </a:t>
            </a:r>
            <a:r>
              <a:rPr lang="ru-RU" sz="1600" i="1" dirty="0" smtClean="0">
                <a:latin typeface="Segoe Print" pitchFamily="2" charset="0"/>
              </a:rPr>
              <a:t>и педагогов МАДОУ детский сад «Солнышко». </a:t>
            </a:r>
            <a:r>
              <a:rPr lang="ru-RU" sz="1600" i="1" dirty="0">
                <a:latin typeface="Segoe Print" pitchFamily="2" charset="0"/>
              </a:rPr>
              <a:t>К Дню Победы дети, </a:t>
            </a:r>
            <a:r>
              <a:rPr lang="ru-RU" sz="1600" i="1" dirty="0" smtClean="0">
                <a:latin typeface="Segoe Print" pitchFamily="2" charset="0"/>
              </a:rPr>
              <a:t>родители, педагоги открыли </a:t>
            </a:r>
            <a:r>
              <a:rPr lang="ru-RU" sz="1600" i="1" dirty="0">
                <a:latin typeface="Segoe Print" pitchFamily="2" charset="0"/>
              </a:rPr>
              <a:t>фотогалерею воинов Великой Отечественной войны, собрав в семейных архивах уникальный материал о своих родственниках —участниках боевых действий. </a:t>
            </a:r>
            <a:br>
              <a:rPr lang="ru-RU" sz="1600" i="1" dirty="0">
                <a:latin typeface="Segoe Print" pitchFamily="2" charset="0"/>
              </a:rPr>
            </a:br>
            <a:r>
              <a:rPr lang="ru-RU" sz="1600" i="1" dirty="0">
                <a:latin typeface="Segoe Print" pitchFamily="2" charset="0"/>
              </a:rPr>
              <a:t>Книга </a:t>
            </a:r>
            <a:r>
              <a:rPr lang="ru-RU" sz="1600" i="1" dirty="0" smtClean="0">
                <a:latin typeface="Segoe Print" pitchFamily="2" charset="0"/>
              </a:rPr>
              <a:t>посвящена </a:t>
            </a:r>
            <a:r>
              <a:rPr lang="ru-RU" sz="1600" i="1" dirty="0">
                <a:latin typeface="Segoe Print" pitchFamily="2" charset="0"/>
              </a:rPr>
              <a:t>памяти солдат, тем, кто погиб защищая и освобождая родину, и тем, кто смог выжить в страшные годы войны. Среди них было много наших земляков, родственников тех, кто сегодня живёт на </a:t>
            </a:r>
            <a:r>
              <a:rPr lang="ru-RU" sz="1600" i="1" dirty="0" err="1">
                <a:latin typeface="Segoe Print" pitchFamily="2" charset="0"/>
              </a:rPr>
              <a:t>Д</a:t>
            </a:r>
            <a:r>
              <a:rPr lang="ru-RU" sz="1600" i="1" dirty="0" err="1" smtClean="0">
                <a:latin typeface="Segoe Print" pitchFamily="2" charset="0"/>
              </a:rPr>
              <a:t>альнеконстантиновской</a:t>
            </a:r>
            <a:r>
              <a:rPr lang="ru-RU" sz="1600" i="1" dirty="0" smtClean="0">
                <a:latin typeface="Segoe Print" pitchFamily="2" charset="0"/>
              </a:rPr>
              <a:t> </a:t>
            </a:r>
            <a:r>
              <a:rPr lang="ru-RU" sz="1600" i="1" dirty="0">
                <a:latin typeface="Segoe Print" pitchFamily="2" charset="0"/>
              </a:rPr>
              <a:t>земле</a:t>
            </a:r>
            <a:r>
              <a:rPr lang="ru-RU" sz="1600" i="1" dirty="0" smtClean="0">
                <a:latin typeface="Segoe Print" pitchFamily="2" charset="0"/>
              </a:rPr>
              <a:t>.</a:t>
            </a:r>
          </a:p>
          <a:p>
            <a:pPr algn="ctr"/>
            <a:r>
              <a:rPr lang="ru-RU" sz="1600" i="1" dirty="0" smtClean="0">
                <a:latin typeface="Segoe Print" pitchFamily="2" charset="0"/>
              </a:rPr>
              <a:t>Мы открываем нашу книгу памяти. Каждое имя  в ней – это наша жизнь, наше счастье, наше благополучие. Простое, на первый взгляд, имя, но как много стоит за ним…</a:t>
            </a:r>
            <a:endParaRPr lang="ru-RU" sz="1600" i="1" dirty="0">
              <a:latin typeface="Segoe Print" pitchFamily="2" charset="0"/>
            </a:endParaRPr>
          </a:p>
        </p:txBody>
      </p:sp>
    </p:spTree>
    <p:extLst>
      <p:ext uri="{BB962C8B-B14F-4D97-AF65-F5344CB8AC3E}">
        <p14:creationId xmlns:p14="http://schemas.microsoft.com/office/powerpoint/2010/main" xmlns="" val="3311710256"/>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Рисунок 2"/>
          <p:cNvPicPr>
            <a:picLocks noChangeAspect="1"/>
          </p:cNvPicPr>
          <p:nvPr/>
        </p:nvPicPr>
        <p:blipFill rotWithShape="1">
          <a:blip r:embed="rId2" cstate="print">
            <a:extLst>
              <a:ext uri="{28A0092B-C50C-407E-A947-70E740481C1C}">
                <a14:useLocalDpi xmlns:a14="http://schemas.microsoft.com/office/drawing/2010/main" xmlns="" val="0"/>
              </a:ext>
            </a:extLst>
          </a:blip>
          <a:srcRect l="5901" t="3675" r="8420" b="51782"/>
          <a:stretch/>
        </p:blipFill>
        <p:spPr>
          <a:xfrm rot="16200000">
            <a:off x="-9412" y="2267149"/>
            <a:ext cx="3525512" cy="2592288"/>
          </a:xfrm>
          <a:prstGeom prst="rect">
            <a:avLst/>
          </a:prstGeom>
        </p:spPr>
      </p:pic>
      <p:sp>
        <p:nvSpPr>
          <p:cNvPr id="6" name="Заголовок 1"/>
          <p:cNvSpPr txBox="1">
            <a:spLocks/>
          </p:cNvSpPr>
          <p:nvPr/>
        </p:nvSpPr>
        <p:spPr>
          <a:xfrm>
            <a:off x="457200" y="228865"/>
            <a:ext cx="8229600" cy="952500"/>
          </a:xfrm>
          <a:prstGeom prst="rect">
            <a:avLst/>
          </a:prstGeom>
        </p:spPr>
        <p:txBody>
          <a:bodyPr vert="horz" lIns="91440" tIns="45720" rIns="91440" bIns="45720" rtlCol="0" anchor="t">
            <a:no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marL="0" marR="0" lvl="0" indent="0" algn="ctr" defTabSz="914400" rtl="0" eaLnBrk="1" fontAlgn="auto" latinLnBrk="0" hangingPunct="1">
              <a:lnSpc>
                <a:spcPct val="100000"/>
              </a:lnSpc>
              <a:spcBef>
                <a:spcPct val="0"/>
              </a:spcBef>
              <a:spcAft>
                <a:spcPts val="0"/>
              </a:spcAft>
              <a:buClrTx/>
              <a:buSzTx/>
              <a:buFontTx/>
              <a:buNone/>
              <a:tabLst/>
              <a:defRPr/>
            </a:pPr>
            <a:r>
              <a:rPr kumimoji="0" lang="ru-RU" sz="2800" b="1" i="0" u="sng" strike="noStrike" kern="1200" cap="all" spc="50" normalizeH="0" baseline="0" noProof="0" dirty="0" err="1" smtClean="0">
                <a:ln w="11430"/>
                <a:gradFill>
                  <a:gsLst>
                    <a:gs pos="25000">
                      <a:srgbClr val="FF0000"/>
                    </a:gs>
                    <a:gs pos="53000">
                      <a:srgbClr val="FF0000"/>
                    </a:gs>
                    <a:gs pos="100000">
                      <a:schemeClr val="tx1"/>
                    </a:gs>
                  </a:gsLst>
                  <a:lin ang="5400000"/>
                </a:gradFill>
                <a:effectLst>
                  <a:outerShdw blurRad="76200" dist="50800" dir="5400000" algn="tl" rotWithShape="0">
                    <a:srgbClr val="000000">
                      <a:alpha val="65000"/>
                    </a:srgbClr>
                  </a:outerShdw>
                </a:effectLst>
                <a:uLnTx/>
                <a:uFillTx/>
                <a:latin typeface="+mj-lt"/>
                <a:ea typeface="+mj-ea"/>
                <a:cs typeface="+mj-cs"/>
              </a:rPr>
              <a:t>Новоженин</a:t>
            </a:r>
            <a:r>
              <a:rPr kumimoji="0" lang="ru-RU" sz="2800" b="1" i="0" u="sng" strike="noStrike" kern="1200" cap="all" spc="50" normalizeH="0" baseline="0" noProof="0" dirty="0" smtClean="0">
                <a:ln w="11430"/>
                <a:gradFill>
                  <a:gsLst>
                    <a:gs pos="25000">
                      <a:srgbClr val="FF0000"/>
                    </a:gs>
                    <a:gs pos="53000">
                      <a:srgbClr val="FF0000"/>
                    </a:gs>
                    <a:gs pos="100000">
                      <a:schemeClr val="tx1"/>
                    </a:gs>
                  </a:gsLst>
                  <a:lin ang="5400000"/>
                </a:gradFill>
                <a:effectLst>
                  <a:outerShdw blurRad="76200" dist="50800" dir="5400000" algn="tl" rotWithShape="0">
                    <a:srgbClr val="000000">
                      <a:alpha val="65000"/>
                    </a:srgbClr>
                  </a:outerShdw>
                </a:effectLst>
                <a:uLnTx/>
                <a:uFillTx/>
                <a:latin typeface="+mj-lt"/>
                <a:ea typeface="+mj-ea"/>
                <a:cs typeface="+mj-cs"/>
              </a:rPr>
              <a:t> Сергей</a:t>
            </a:r>
            <a:r>
              <a:rPr kumimoji="0" lang="ru-RU" sz="2800" b="1" i="0" u="sng" strike="noStrike" kern="1200" cap="all" spc="50" normalizeH="0" noProof="0" dirty="0" smtClean="0">
                <a:ln w="11430"/>
                <a:gradFill>
                  <a:gsLst>
                    <a:gs pos="25000">
                      <a:srgbClr val="FF0000"/>
                    </a:gs>
                    <a:gs pos="53000">
                      <a:srgbClr val="FF0000"/>
                    </a:gs>
                    <a:gs pos="100000">
                      <a:schemeClr val="tx1"/>
                    </a:gs>
                  </a:gsLst>
                  <a:lin ang="5400000"/>
                </a:gradFill>
                <a:effectLst>
                  <a:outerShdw blurRad="76200" dist="50800" dir="5400000" algn="tl" rotWithShape="0">
                    <a:srgbClr val="000000">
                      <a:alpha val="65000"/>
                    </a:srgbClr>
                  </a:outerShdw>
                </a:effectLst>
                <a:uLnTx/>
                <a:uFillTx/>
                <a:latin typeface="+mj-lt"/>
                <a:ea typeface="+mj-ea"/>
                <a:cs typeface="+mj-cs"/>
              </a:rPr>
              <a:t> Григорьевич </a:t>
            </a:r>
          </a:p>
          <a:p>
            <a:pPr marL="0" marR="0" lvl="0" indent="0" algn="ctr" defTabSz="914400" rtl="0" eaLnBrk="1" fontAlgn="auto" latinLnBrk="0" hangingPunct="1">
              <a:lnSpc>
                <a:spcPct val="100000"/>
              </a:lnSpc>
              <a:spcBef>
                <a:spcPct val="0"/>
              </a:spcBef>
              <a:spcAft>
                <a:spcPts val="0"/>
              </a:spcAft>
              <a:buClrTx/>
              <a:buSzTx/>
              <a:buFontTx/>
              <a:buNone/>
              <a:tabLst/>
              <a:defRPr/>
            </a:pPr>
            <a:r>
              <a:rPr kumimoji="0" lang="ru-RU" sz="2800" b="1" i="0" u="none" strike="noStrike" kern="1200" cap="all" spc="50" normalizeH="0" baseline="0" noProof="0" dirty="0" smtClean="0">
                <a:ln w="11430"/>
                <a:gradFill>
                  <a:gsLst>
                    <a:gs pos="25000">
                      <a:srgbClr val="FF0000"/>
                    </a:gs>
                    <a:gs pos="53000">
                      <a:srgbClr val="FF0000"/>
                    </a:gs>
                    <a:gs pos="100000">
                      <a:schemeClr val="tx1"/>
                    </a:gs>
                  </a:gsLst>
                  <a:lin ang="5400000"/>
                </a:gradFill>
                <a:effectLst>
                  <a:outerShdw blurRad="76200" dist="50800" dir="5400000" algn="tl" rotWithShape="0">
                    <a:srgbClr val="000000">
                      <a:alpha val="65000"/>
                    </a:srgbClr>
                  </a:outerShdw>
                </a:effectLst>
                <a:uLnTx/>
                <a:uFillTx/>
                <a:latin typeface="+mj-lt"/>
                <a:ea typeface="+mj-ea"/>
                <a:cs typeface="+mj-cs"/>
              </a:rPr>
              <a:t>(08.08.1900 – 11.08.1962 гг.)– </a:t>
            </a:r>
          </a:p>
          <a:p>
            <a:pPr marL="0" marR="0" lvl="0" indent="0" algn="ctr" defTabSz="914400" rtl="0" eaLnBrk="1" fontAlgn="auto" latinLnBrk="0" hangingPunct="1">
              <a:lnSpc>
                <a:spcPct val="100000"/>
              </a:lnSpc>
              <a:spcBef>
                <a:spcPct val="0"/>
              </a:spcBef>
              <a:spcAft>
                <a:spcPts val="0"/>
              </a:spcAft>
              <a:buClrTx/>
              <a:buSzTx/>
              <a:buFontTx/>
              <a:buNone/>
              <a:tabLst/>
              <a:defRPr/>
            </a:pPr>
            <a:r>
              <a:rPr kumimoji="0" lang="ru-RU" sz="2800" b="1" i="0" u="none" strike="noStrike" kern="1200" cap="all" spc="50" normalizeH="0" baseline="0" noProof="0" dirty="0" smtClean="0">
                <a:ln w="11430"/>
                <a:gradFill>
                  <a:gsLst>
                    <a:gs pos="25000">
                      <a:srgbClr val="FF0000"/>
                    </a:gs>
                    <a:gs pos="53000">
                      <a:srgbClr val="FF0000"/>
                    </a:gs>
                    <a:gs pos="100000">
                      <a:schemeClr val="tx1"/>
                    </a:gs>
                  </a:gsLst>
                  <a:lin ang="5400000"/>
                </a:gradFill>
                <a:effectLst>
                  <a:outerShdw blurRad="76200" dist="50800" dir="5400000" algn="tl" rotWithShape="0">
                    <a:srgbClr val="000000">
                      <a:alpha val="65000"/>
                    </a:srgbClr>
                  </a:outerShdw>
                </a:effectLst>
                <a:uLnTx/>
                <a:uFillTx/>
                <a:latin typeface="+mj-lt"/>
                <a:ea typeface="+mj-ea"/>
                <a:cs typeface="+mj-cs"/>
              </a:rPr>
              <a:t>прадедушка </a:t>
            </a:r>
            <a:r>
              <a:rPr kumimoji="0" lang="ru-RU" sz="2800" b="1" i="0" u="none" strike="noStrike" kern="1200" cap="all" spc="50" normalizeH="0" baseline="0" noProof="0" dirty="0" err="1" smtClean="0">
                <a:ln w="11430"/>
                <a:gradFill>
                  <a:gsLst>
                    <a:gs pos="25000">
                      <a:srgbClr val="FF0000"/>
                    </a:gs>
                    <a:gs pos="53000">
                      <a:srgbClr val="FF0000"/>
                    </a:gs>
                    <a:gs pos="100000">
                      <a:schemeClr val="tx1"/>
                    </a:gs>
                  </a:gsLst>
                  <a:lin ang="5400000"/>
                </a:gradFill>
                <a:effectLst>
                  <a:outerShdw blurRad="76200" dist="50800" dir="5400000" algn="tl" rotWithShape="0">
                    <a:srgbClr val="000000">
                      <a:alpha val="65000"/>
                    </a:srgbClr>
                  </a:outerShdw>
                </a:effectLst>
                <a:uLnTx/>
                <a:uFillTx/>
                <a:latin typeface="+mj-lt"/>
                <a:ea typeface="+mj-ea"/>
                <a:cs typeface="+mj-cs"/>
              </a:rPr>
              <a:t>Маришонковой</a:t>
            </a:r>
            <a:r>
              <a:rPr kumimoji="0" lang="ru-RU" sz="2800" b="1" i="0" u="none" strike="noStrike" kern="1200" cap="all" spc="50" normalizeH="0" baseline="0" noProof="0" dirty="0" smtClean="0">
                <a:ln w="11430"/>
                <a:gradFill>
                  <a:gsLst>
                    <a:gs pos="25000">
                      <a:srgbClr val="FF0000"/>
                    </a:gs>
                    <a:gs pos="53000">
                      <a:srgbClr val="FF0000"/>
                    </a:gs>
                    <a:gs pos="100000">
                      <a:schemeClr val="tx1"/>
                    </a:gs>
                  </a:gsLst>
                  <a:lin ang="5400000"/>
                </a:gradFill>
                <a:effectLst>
                  <a:outerShdw blurRad="76200" dist="50800" dir="5400000" algn="tl" rotWithShape="0">
                    <a:srgbClr val="000000">
                      <a:alpha val="65000"/>
                    </a:srgbClr>
                  </a:outerShdw>
                </a:effectLst>
                <a:uLnTx/>
                <a:uFillTx/>
                <a:latin typeface="+mj-lt"/>
                <a:ea typeface="+mj-ea"/>
                <a:cs typeface="+mj-cs"/>
              </a:rPr>
              <a:t> Ксюши</a:t>
            </a:r>
            <a:endParaRPr kumimoji="0" lang="ru-RU" sz="2800" b="1" i="0" u="none" strike="noStrike" kern="1200" cap="all" spc="50" normalizeH="0" baseline="0" noProof="0" dirty="0">
              <a:ln w="11430"/>
              <a:gradFill>
                <a:gsLst>
                  <a:gs pos="25000">
                    <a:srgbClr val="FF0000"/>
                  </a:gs>
                  <a:gs pos="53000">
                    <a:srgbClr val="FF0000"/>
                  </a:gs>
                  <a:gs pos="100000">
                    <a:schemeClr val="tx1"/>
                  </a:gs>
                </a:gsLst>
                <a:lin ang="5400000"/>
              </a:gradFill>
              <a:effectLst>
                <a:outerShdw blurRad="76200" dist="50800" dir="5400000" algn="tl" rotWithShape="0">
                  <a:srgbClr val="000000">
                    <a:alpha val="65000"/>
                  </a:srgbClr>
                </a:outerShdw>
              </a:effectLst>
              <a:uLnTx/>
              <a:uFillTx/>
              <a:latin typeface="+mj-lt"/>
              <a:ea typeface="+mj-ea"/>
              <a:cs typeface="+mj-cs"/>
            </a:endParaRPr>
          </a:p>
        </p:txBody>
      </p:sp>
      <p:sp>
        <p:nvSpPr>
          <p:cNvPr id="9" name="Объект 2"/>
          <p:cNvSpPr>
            <a:spLocks noGrp="1"/>
          </p:cNvSpPr>
          <p:nvPr>
            <p:ph type="body" idx="1"/>
          </p:nvPr>
        </p:nvSpPr>
        <p:spPr>
          <a:xfrm>
            <a:off x="3117784" y="985292"/>
            <a:ext cx="6000688" cy="1250156"/>
          </a:xfrm>
        </p:spPr>
        <p:txBody>
          <a:bodyPr>
            <a:normAutofit/>
          </a:bodyPr>
          <a:lstStyle/>
          <a:p>
            <a:pPr marL="0" indent="0" algn="just">
              <a:buNone/>
            </a:pPr>
            <a:r>
              <a:rPr lang="ru-RU" sz="1800" dirty="0" smtClean="0">
                <a:solidFill>
                  <a:schemeClr val="tx1"/>
                </a:solidFill>
                <a:latin typeface="Times New Roman" panose="02020603050405020304" pitchFamily="18" charset="0"/>
                <a:cs typeface="Times New Roman" panose="02020603050405020304" pitchFamily="18" charset="0"/>
              </a:rPr>
              <a:t>Прадедушка </a:t>
            </a:r>
            <a:r>
              <a:rPr lang="ru-RU" sz="1800" dirty="0" err="1" smtClean="0">
                <a:solidFill>
                  <a:schemeClr val="tx1"/>
                </a:solidFill>
                <a:latin typeface="Times New Roman" panose="02020603050405020304" pitchFamily="18" charset="0"/>
                <a:cs typeface="Times New Roman" panose="02020603050405020304" pitchFamily="18" charset="0"/>
              </a:rPr>
              <a:t>Маришонковой</a:t>
            </a:r>
            <a:r>
              <a:rPr lang="ru-RU" sz="1800" dirty="0" smtClean="0">
                <a:solidFill>
                  <a:schemeClr val="tx1"/>
                </a:solidFill>
                <a:latin typeface="Times New Roman" panose="02020603050405020304" pitchFamily="18" charset="0"/>
                <a:cs typeface="Times New Roman" panose="02020603050405020304" pitchFamily="18" charset="0"/>
              </a:rPr>
              <a:t> Ксюши за </a:t>
            </a:r>
            <a:r>
              <a:rPr lang="ru-RU" sz="1800" dirty="0">
                <a:solidFill>
                  <a:schemeClr val="tx1"/>
                </a:solidFill>
                <a:latin typeface="Times New Roman" panose="02020603050405020304" pitchFamily="18" charset="0"/>
                <a:cs typeface="Times New Roman" panose="02020603050405020304" pitchFamily="18" charset="0"/>
              </a:rPr>
              <a:t>смелость и мужество, проявленные во время службы был награжден: </a:t>
            </a:r>
            <a:r>
              <a:rPr lang="ru-RU" sz="1800" dirty="0" smtClean="0">
                <a:solidFill>
                  <a:schemeClr val="tx1"/>
                </a:solidFill>
                <a:latin typeface="Times New Roman" panose="02020603050405020304" pitchFamily="18" charset="0"/>
                <a:cs typeface="Times New Roman" panose="02020603050405020304" pitchFamily="18" charset="0"/>
              </a:rPr>
              <a:t> </a:t>
            </a:r>
            <a:endParaRPr lang="ru-RU" sz="1800" dirty="0">
              <a:solidFill>
                <a:schemeClr val="tx1"/>
              </a:solidFill>
              <a:latin typeface="Times New Roman" panose="02020603050405020304" pitchFamily="18" charset="0"/>
              <a:cs typeface="Times New Roman" panose="02020603050405020304" pitchFamily="18" charset="0"/>
            </a:endParaRPr>
          </a:p>
        </p:txBody>
      </p:sp>
      <p:pic>
        <p:nvPicPr>
          <p:cNvPr id="11" name="Рисунок 10"/>
          <p:cNvPicPr>
            <a:picLocks noChangeAspect="1"/>
          </p:cNvPicPr>
          <p:nvPr/>
        </p:nvPicPr>
        <p:blipFill>
          <a:blip r:embed="rId3" cstate="print"/>
          <a:stretch>
            <a:fillRect/>
          </a:stretch>
        </p:blipFill>
        <p:spPr>
          <a:xfrm>
            <a:off x="3416739" y="2353444"/>
            <a:ext cx="1443293" cy="2173022"/>
          </a:xfrm>
          <a:prstGeom prst="rect">
            <a:avLst/>
          </a:prstGeom>
        </p:spPr>
      </p:pic>
      <p:pic>
        <p:nvPicPr>
          <p:cNvPr id="12" name="Рисунок 11"/>
          <p:cNvPicPr>
            <a:picLocks noChangeAspect="1"/>
          </p:cNvPicPr>
          <p:nvPr/>
        </p:nvPicPr>
        <p:blipFill>
          <a:blip r:embed="rId4" cstate="print"/>
          <a:stretch>
            <a:fillRect/>
          </a:stretch>
        </p:blipFill>
        <p:spPr>
          <a:xfrm>
            <a:off x="5363169" y="2335136"/>
            <a:ext cx="1369989" cy="2564150"/>
          </a:xfrm>
          <a:prstGeom prst="rect">
            <a:avLst/>
          </a:prstGeom>
        </p:spPr>
      </p:pic>
      <p:pic>
        <p:nvPicPr>
          <p:cNvPr id="13" name="Рисунок 12"/>
          <p:cNvPicPr>
            <a:picLocks noChangeAspect="1"/>
          </p:cNvPicPr>
          <p:nvPr/>
        </p:nvPicPr>
        <p:blipFill>
          <a:blip r:embed="rId5" cstate="print"/>
          <a:stretch>
            <a:fillRect/>
          </a:stretch>
        </p:blipFill>
        <p:spPr>
          <a:xfrm>
            <a:off x="7308304" y="2497460"/>
            <a:ext cx="1517412" cy="2276118"/>
          </a:xfrm>
          <a:prstGeom prst="rect">
            <a:avLst/>
          </a:prstGeom>
        </p:spPr>
      </p:pic>
      <p:sp>
        <p:nvSpPr>
          <p:cNvPr id="14" name="TextBox 13"/>
          <p:cNvSpPr txBox="1"/>
          <p:nvPr/>
        </p:nvSpPr>
        <p:spPr>
          <a:xfrm>
            <a:off x="2878245" y="4715042"/>
            <a:ext cx="2520280" cy="584775"/>
          </a:xfrm>
          <a:prstGeom prst="rect">
            <a:avLst/>
          </a:prstGeom>
          <a:noFill/>
        </p:spPr>
        <p:txBody>
          <a:bodyPr wrap="square" rtlCol="0">
            <a:spAutoFit/>
          </a:bodyPr>
          <a:lstStyle/>
          <a:p>
            <a:pPr algn="ctr"/>
            <a:r>
              <a:rPr lang="ru-RU" sz="1600" i="1" dirty="0" smtClean="0">
                <a:solidFill>
                  <a:srgbClr val="FF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Орденом славы</a:t>
            </a:r>
            <a:r>
              <a:rPr lang="en-US" sz="1600" i="1" dirty="0" smtClean="0">
                <a:solidFill>
                  <a:srgbClr val="FF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 </a:t>
            </a:r>
            <a:endParaRPr lang="ru-RU" sz="1600" i="1" dirty="0" smtClean="0">
              <a:solidFill>
                <a:srgbClr val="FF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a:p>
            <a:pPr algn="ctr"/>
            <a:r>
              <a:rPr lang="en-US" sz="1600" i="1" dirty="0" smtClean="0">
                <a:solidFill>
                  <a:srgbClr val="FF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III </a:t>
            </a:r>
            <a:r>
              <a:rPr lang="ru-RU" sz="1600" i="1" dirty="0" smtClean="0">
                <a:solidFill>
                  <a:srgbClr val="FF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 степени</a:t>
            </a:r>
            <a:endParaRPr lang="ru-RU" sz="1600" i="1" dirty="0">
              <a:solidFill>
                <a:srgbClr val="FF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
        <p:nvSpPr>
          <p:cNvPr id="15" name="TextBox 14"/>
          <p:cNvSpPr txBox="1"/>
          <p:nvPr/>
        </p:nvSpPr>
        <p:spPr>
          <a:xfrm>
            <a:off x="4788024" y="5029206"/>
            <a:ext cx="2520280" cy="584775"/>
          </a:xfrm>
          <a:prstGeom prst="rect">
            <a:avLst/>
          </a:prstGeom>
          <a:noFill/>
        </p:spPr>
        <p:txBody>
          <a:bodyPr wrap="square" rtlCol="0">
            <a:spAutoFit/>
          </a:bodyPr>
          <a:lstStyle/>
          <a:p>
            <a:pPr algn="ctr"/>
            <a:r>
              <a:rPr lang="ru-RU" sz="1600" i="1" dirty="0" smtClean="0">
                <a:solidFill>
                  <a:srgbClr val="FF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Медалью «За Победу над Германией»</a:t>
            </a:r>
            <a:endParaRPr lang="ru-RU" sz="1600" i="1" dirty="0">
              <a:solidFill>
                <a:srgbClr val="FF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
        <p:nvSpPr>
          <p:cNvPr id="16" name="TextBox 15"/>
          <p:cNvSpPr txBox="1"/>
          <p:nvPr/>
        </p:nvSpPr>
        <p:spPr>
          <a:xfrm>
            <a:off x="6806870" y="4945732"/>
            <a:ext cx="2520280" cy="584775"/>
          </a:xfrm>
          <a:prstGeom prst="rect">
            <a:avLst/>
          </a:prstGeom>
          <a:noFill/>
        </p:spPr>
        <p:txBody>
          <a:bodyPr wrap="square" rtlCol="0">
            <a:spAutoFit/>
          </a:bodyPr>
          <a:lstStyle/>
          <a:p>
            <a:pPr algn="ctr"/>
            <a:r>
              <a:rPr lang="ru-RU" sz="1600" i="1" dirty="0" smtClean="0">
                <a:solidFill>
                  <a:srgbClr val="FF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Медалью </a:t>
            </a:r>
          </a:p>
          <a:p>
            <a:pPr algn="ctr"/>
            <a:r>
              <a:rPr lang="ru-RU" sz="1600" i="1" dirty="0" smtClean="0">
                <a:solidFill>
                  <a:srgbClr val="FF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«За доблестный труд»</a:t>
            </a:r>
            <a:endParaRPr lang="ru-RU" sz="1600" i="1" dirty="0">
              <a:solidFill>
                <a:srgbClr val="FF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xmlns="" val="798300992"/>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Объект 3"/>
          <p:cNvSpPr>
            <a:spLocks noGrp="1"/>
          </p:cNvSpPr>
          <p:nvPr>
            <p:ph sz="half" idx="2"/>
          </p:nvPr>
        </p:nvSpPr>
        <p:spPr>
          <a:xfrm>
            <a:off x="457200" y="1345332"/>
            <a:ext cx="4257676" cy="3759804"/>
          </a:xfrm>
        </p:spPr>
        <p:txBody>
          <a:bodyPr>
            <a:normAutofit/>
          </a:bodyPr>
          <a:lstStyle/>
          <a:p>
            <a:pPr marL="0" indent="0" algn="ctr">
              <a:buNone/>
            </a:pPr>
            <a:r>
              <a:rPr lang="ru-RU" dirty="0">
                <a:latin typeface="Times New Roman" pitchFamily="18" charset="0"/>
                <a:cs typeface="Times New Roman" pitchFamily="18" charset="0"/>
              </a:rPr>
              <a:t>Ст. сержант 323 стрелковой дивизии. Повестка пришла в 1942 г. Прошел подготовку в Павлове, затем – фронт. Письма от него перестали приходить в 1943 г. Ст. сержант </a:t>
            </a:r>
            <a:r>
              <a:rPr lang="ru-RU" dirty="0" err="1">
                <a:latin typeface="Times New Roman" pitchFamily="18" charset="0"/>
                <a:cs typeface="Times New Roman" pitchFamily="18" charset="0"/>
              </a:rPr>
              <a:t>Ширшов</a:t>
            </a:r>
            <a:r>
              <a:rPr lang="ru-RU" dirty="0">
                <a:latin typeface="Times New Roman" pitchFamily="18" charset="0"/>
                <a:cs typeface="Times New Roman" pitchFamily="18" charset="0"/>
              </a:rPr>
              <a:t> Иван Петрович погиб смертью храбрых в бою 11 марта 1943 г. в Орловской области.</a:t>
            </a:r>
          </a:p>
          <a:p>
            <a:endParaRPr lang="ru-RU" dirty="0"/>
          </a:p>
        </p:txBody>
      </p:sp>
      <p:sp>
        <p:nvSpPr>
          <p:cNvPr id="7" name="Заголовок 1"/>
          <p:cNvSpPr>
            <a:spLocks noGrp="1"/>
          </p:cNvSpPr>
          <p:nvPr>
            <p:ph type="title"/>
          </p:nvPr>
        </p:nvSpPr>
        <p:spPr/>
        <p:txBody>
          <a:bodyPr>
            <a:no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r>
              <a:rPr lang="ru-RU" sz="2800" b="1" u="sng" spc="50" dirty="0" err="1" smtClean="0">
                <a:ln w="11430"/>
                <a:gradFill>
                  <a:gsLst>
                    <a:gs pos="25000">
                      <a:srgbClr val="FF0000"/>
                    </a:gs>
                    <a:gs pos="53000">
                      <a:srgbClr val="FF0000"/>
                    </a:gs>
                    <a:gs pos="100000">
                      <a:schemeClr val="tx1"/>
                    </a:gs>
                  </a:gsLst>
                  <a:lin ang="5400000"/>
                </a:gradFill>
                <a:effectLst>
                  <a:outerShdw blurRad="76200" dist="50800" dir="5400000" algn="tl" rotWithShape="0">
                    <a:srgbClr val="000000">
                      <a:alpha val="65000"/>
                    </a:srgbClr>
                  </a:outerShdw>
                </a:effectLst>
              </a:rPr>
              <a:t>Ширшов</a:t>
            </a:r>
            <a:r>
              <a:rPr lang="ru-RU" sz="2800" b="1" u="sng" spc="50" dirty="0" smtClean="0">
                <a:ln w="11430"/>
                <a:gradFill>
                  <a:gsLst>
                    <a:gs pos="25000">
                      <a:srgbClr val="FF0000"/>
                    </a:gs>
                    <a:gs pos="53000">
                      <a:srgbClr val="FF0000"/>
                    </a:gs>
                    <a:gs pos="100000">
                      <a:schemeClr val="tx1"/>
                    </a:gs>
                  </a:gsLst>
                  <a:lin ang="5400000"/>
                </a:gradFill>
                <a:effectLst>
                  <a:outerShdw blurRad="76200" dist="50800" dir="5400000" algn="tl" rotWithShape="0">
                    <a:srgbClr val="000000">
                      <a:alpha val="65000"/>
                    </a:srgbClr>
                  </a:outerShdw>
                </a:effectLst>
              </a:rPr>
              <a:t> Иван Петрович</a:t>
            </a:r>
            <a:r>
              <a:rPr lang="ru-RU" sz="2800" b="1" spc="50" dirty="0" smtClean="0">
                <a:ln w="11430"/>
                <a:gradFill>
                  <a:gsLst>
                    <a:gs pos="25000">
                      <a:srgbClr val="FF0000"/>
                    </a:gs>
                    <a:gs pos="53000">
                      <a:srgbClr val="FF0000"/>
                    </a:gs>
                    <a:gs pos="100000">
                      <a:schemeClr val="tx1"/>
                    </a:gs>
                  </a:gsLst>
                  <a:lin ang="5400000"/>
                </a:gradFill>
                <a:effectLst>
                  <a:outerShdw blurRad="76200" dist="50800" dir="5400000" algn="tl" rotWithShape="0">
                    <a:srgbClr val="000000">
                      <a:alpha val="65000"/>
                    </a:srgbClr>
                  </a:outerShdw>
                </a:effectLst>
              </a:rPr>
              <a:t> (1898 – 11.03.1943 гг.)– прадедушка </a:t>
            </a:r>
            <a:r>
              <a:rPr lang="ru-RU" sz="2800" b="1" spc="50" dirty="0" err="1" smtClean="0">
                <a:ln w="11430"/>
                <a:gradFill>
                  <a:gsLst>
                    <a:gs pos="25000">
                      <a:srgbClr val="FF0000"/>
                    </a:gs>
                    <a:gs pos="53000">
                      <a:srgbClr val="FF0000"/>
                    </a:gs>
                    <a:gs pos="100000">
                      <a:schemeClr val="tx1"/>
                    </a:gs>
                  </a:gsLst>
                  <a:lin ang="5400000"/>
                </a:gradFill>
                <a:effectLst>
                  <a:outerShdw blurRad="76200" dist="50800" dir="5400000" algn="tl" rotWithShape="0">
                    <a:srgbClr val="000000">
                      <a:alpha val="65000"/>
                    </a:srgbClr>
                  </a:outerShdw>
                </a:effectLst>
              </a:rPr>
              <a:t>Маришонковой</a:t>
            </a:r>
            <a:r>
              <a:rPr lang="ru-RU" sz="2800" b="1" spc="50" dirty="0" smtClean="0">
                <a:ln w="11430"/>
                <a:gradFill>
                  <a:gsLst>
                    <a:gs pos="25000">
                      <a:srgbClr val="FF0000"/>
                    </a:gs>
                    <a:gs pos="53000">
                      <a:srgbClr val="FF0000"/>
                    </a:gs>
                    <a:gs pos="100000">
                      <a:schemeClr val="tx1"/>
                    </a:gs>
                  </a:gsLst>
                  <a:lin ang="5400000"/>
                </a:gradFill>
                <a:effectLst>
                  <a:outerShdw blurRad="76200" dist="50800" dir="5400000" algn="tl" rotWithShape="0">
                    <a:srgbClr val="000000">
                      <a:alpha val="65000"/>
                    </a:srgbClr>
                  </a:outerShdw>
                </a:effectLst>
              </a:rPr>
              <a:t> Ксюши</a:t>
            </a:r>
            <a:endParaRPr lang="ru-RU" sz="2800" b="1" spc="50" dirty="0">
              <a:ln w="11430"/>
              <a:gradFill>
                <a:gsLst>
                  <a:gs pos="25000">
                    <a:srgbClr val="FF0000"/>
                  </a:gs>
                  <a:gs pos="53000">
                    <a:srgbClr val="FF0000"/>
                  </a:gs>
                  <a:gs pos="100000">
                    <a:schemeClr val="tx1"/>
                  </a:gs>
                </a:gsLst>
                <a:lin ang="5400000"/>
              </a:gradFill>
              <a:effectLst>
                <a:outerShdw blurRad="76200" dist="50800" dir="5400000" algn="tl" rotWithShape="0">
                  <a:srgbClr val="000000">
                    <a:alpha val="65000"/>
                  </a:srgbClr>
                </a:outerShdw>
              </a:effectLst>
            </a:endParaRPr>
          </a:p>
        </p:txBody>
      </p:sp>
      <p:pic>
        <p:nvPicPr>
          <p:cNvPr id="2" name="Рисунок 1"/>
          <p:cNvPicPr>
            <a:picLocks noChangeAspect="1"/>
          </p:cNvPicPr>
          <p:nvPr/>
        </p:nvPicPr>
        <p:blipFill>
          <a:blip r:embed="rId2" cstate="print"/>
          <a:stretch>
            <a:fillRect/>
          </a:stretch>
        </p:blipFill>
        <p:spPr>
          <a:xfrm>
            <a:off x="5076056" y="1181365"/>
            <a:ext cx="3111156" cy="4153644"/>
          </a:xfrm>
          <a:prstGeom prst="rect">
            <a:avLst/>
          </a:prstGeom>
        </p:spPr>
      </p:pic>
    </p:spTree>
    <p:extLst>
      <p:ext uri="{BB962C8B-B14F-4D97-AF65-F5344CB8AC3E}">
        <p14:creationId xmlns:p14="http://schemas.microsoft.com/office/powerpoint/2010/main" xmlns="" val="3068553641"/>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259632" y="228865"/>
            <a:ext cx="7427168" cy="952500"/>
          </a:xfrm>
        </p:spPr>
        <p:txBody>
          <a:bodyPr>
            <a:no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r>
              <a:rPr lang="ru-RU" sz="4800" b="1" spc="50" dirty="0" smtClean="0">
                <a:ln w="11430"/>
                <a:gradFill>
                  <a:gsLst>
                    <a:gs pos="25000">
                      <a:srgbClr val="FF0000"/>
                    </a:gs>
                    <a:gs pos="52900">
                      <a:srgbClr val="FF0000"/>
                    </a:gs>
                    <a:gs pos="100000">
                      <a:schemeClr val="tx1"/>
                    </a:gs>
                  </a:gsLst>
                  <a:lin ang="5400000"/>
                </a:gradFill>
                <a:effectLst>
                  <a:outerShdw blurRad="76200" dist="50800" dir="5400000" algn="tl" rotWithShape="0">
                    <a:srgbClr val="000000">
                      <a:alpha val="65000"/>
                    </a:srgbClr>
                  </a:outerShdw>
                </a:effectLst>
              </a:rPr>
              <a:t>              </a:t>
            </a:r>
            <a:r>
              <a:rPr lang="ru-RU" b="1" spc="50" dirty="0" smtClean="0">
                <a:ln w="11430"/>
                <a:gradFill>
                  <a:gsLst>
                    <a:gs pos="25000">
                      <a:srgbClr val="FF0000"/>
                    </a:gs>
                    <a:gs pos="52900">
                      <a:srgbClr val="FF0000"/>
                    </a:gs>
                    <a:gs pos="100000">
                      <a:schemeClr val="tx1"/>
                    </a:gs>
                  </a:gsLst>
                  <a:lin ang="5400000"/>
                </a:gradFill>
                <a:effectLst>
                  <a:outerShdw blurRad="76200" dist="50800" dir="5400000" algn="tl" rotWithShape="0">
                    <a:srgbClr val="000000">
                      <a:alpha val="65000"/>
                    </a:srgbClr>
                  </a:outerShdw>
                </a:effectLst>
              </a:rPr>
              <a:t>Интернет-источники</a:t>
            </a:r>
            <a:endParaRPr lang="ru-RU" b="1" spc="50" dirty="0">
              <a:ln w="11430"/>
              <a:gradFill>
                <a:gsLst>
                  <a:gs pos="25000">
                    <a:srgbClr val="FF0000"/>
                  </a:gs>
                  <a:gs pos="52900">
                    <a:srgbClr val="FF0000"/>
                  </a:gs>
                  <a:gs pos="100000">
                    <a:schemeClr val="tx1"/>
                  </a:gs>
                </a:gsLst>
                <a:lin ang="5400000"/>
              </a:gradFill>
              <a:effectLst>
                <a:outerShdw blurRad="76200" dist="50800" dir="5400000" algn="tl" rotWithShape="0">
                  <a:srgbClr val="000000">
                    <a:alpha val="65000"/>
                  </a:srgbClr>
                </a:outerShdw>
              </a:effectLst>
            </a:endParaRPr>
          </a:p>
        </p:txBody>
      </p:sp>
      <p:pic>
        <p:nvPicPr>
          <p:cNvPr id="5" name="Picture 4"/>
          <p:cNvPicPr>
            <a:picLocks noChangeAspect="1" noChangeArrowheads="1"/>
          </p:cNvPicPr>
          <p:nvPr/>
        </p:nvPicPr>
        <p:blipFill rotWithShape="1">
          <a:blip r:embed="rId2" cstate="email">
            <a:extLst>
              <a:ext uri="{BEBA8EAE-BF5A-486C-A8C5-ECC9F3942E4B}">
                <a14:imgProps xmlns:a14="http://schemas.microsoft.com/office/drawing/2010/main" xmlns="">
                  <a14:imgLayer r:embed="rId3">
                    <a14:imgEffect>
                      <a14:artisticTexturizer/>
                    </a14:imgEffect>
                  </a14:imgLayer>
                </a14:imgProps>
              </a:ext>
              <a:ext uri="{28A0092B-C50C-407E-A947-70E740481C1C}">
                <a14:useLocalDpi xmlns:a14="http://schemas.microsoft.com/office/drawing/2010/main" xmlns=""/>
              </a:ext>
            </a:extLst>
          </a:blip>
          <a:srcRect/>
          <a:stretch/>
        </p:blipFill>
        <p:spPr bwMode="auto">
          <a:xfrm>
            <a:off x="5400000" y="5008215"/>
            <a:ext cx="2970706" cy="584033"/>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pic>
      <p:sp>
        <p:nvSpPr>
          <p:cNvPr id="7" name="Прямоугольник 6"/>
          <p:cNvSpPr/>
          <p:nvPr/>
        </p:nvSpPr>
        <p:spPr>
          <a:xfrm>
            <a:off x="2634456" y="1598695"/>
            <a:ext cx="5328591" cy="215444"/>
          </a:xfrm>
          <a:prstGeom prst="rect">
            <a:avLst/>
          </a:prstGeom>
        </p:spPr>
        <p:txBody>
          <a:bodyPr wrap="square">
            <a:spAutoFit/>
          </a:bodyPr>
          <a:lstStyle/>
          <a:p>
            <a:r>
              <a:rPr lang="en-US" sz="800" dirty="0" smtClean="0">
                <a:hlinkClick r:id="rId4"/>
              </a:rPr>
              <a:t>http</a:t>
            </a:r>
            <a:r>
              <a:rPr lang="en-US" sz="800" dirty="0">
                <a:hlinkClick r:id="rId4"/>
              </a:rPr>
              <a:t>://itd0.mycdn.me/image?id=854892239888&amp;t=20&amp;plc=WEB&amp;tkn=*eXpmMYMlTYTgDIyTH0vf_pRLG5E</a:t>
            </a:r>
            <a:r>
              <a:rPr lang="ru-RU" sz="800" dirty="0"/>
              <a:t> </a:t>
            </a:r>
            <a:r>
              <a:rPr lang="ru-RU" sz="800" dirty="0" smtClean="0"/>
              <a:t>танки</a:t>
            </a:r>
            <a:endParaRPr lang="ru-RU" sz="800" dirty="0"/>
          </a:p>
        </p:txBody>
      </p:sp>
      <p:sp>
        <p:nvSpPr>
          <p:cNvPr id="3" name="Прямоугольник 2"/>
          <p:cNvSpPr/>
          <p:nvPr/>
        </p:nvSpPr>
        <p:spPr>
          <a:xfrm>
            <a:off x="2506732" y="1829766"/>
            <a:ext cx="6624736" cy="215444"/>
          </a:xfrm>
          <a:prstGeom prst="rect">
            <a:avLst/>
          </a:prstGeom>
        </p:spPr>
        <p:txBody>
          <a:bodyPr wrap="square">
            <a:spAutoFit/>
          </a:bodyPr>
          <a:lstStyle/>
          <a:p>
            <a:pPr lvl="0"/>
            <a:r>
              <a:rPr lang="en-US" sz="800" dirty="0" smtClean="0">
                <a:solidFill>
                  <a:prstClr val="black"/>
                </a:solidFill>
                <a:hlinkClick r:id="rId5"/>
              </a:rPr>
              <a:t>http</a:t>
            </a:r>
            <a:r>
              <a:rPr lang="en-US" sz="800" dirty="0">
                <a:solidFill>
                  <a:prstClr val="black"/>
                </a:solidFill>
                <a:hlinkClick r:id="rId5"/>
              </a:rPr>
              <a:t>://chert-poberi.ru/wp-content/uploads/proga/111/images1/201703/igor9-27031718570057_461.jpg</a:t>
            </a:r>
            <a:r>
              <a:rPr lang="ru-RU" sz="800" dirty="0">
                <a:solidFill>
                  <a:prstClr val="black"/>
                </a:solidFill>
              </a:rPr>
              <a:t>  </a:t>
            </a:r>
            <a:r>
              <a:rPr lang="ru-RU" sz="800" dirty="0" smtClean="0">
                <a:solidFill>
                  <a:prstClr val="black"/>
                </a:solidFill>
              </a:rPr>
              <a:t>медсестры</a:t>
            </a:r>
            <a:endParaRPr lang="ru-RU" sz="800" dirty="0">
              <a:solidFill>
                <a:prstClr val="black"/>
              </a:solidFill>
            </a:endParaRPr>
          </a:p>
        </p:txBody>
      </p:sp>
      <p:sp>
        <p:nvSpPr>
          <p:cNvPr id="4" name="Прямоугольник 3"/>
          <p:cNvSpPr/>
          <p:nvPr/>
        </p:nvSpPr>
        <p:spPr>
          <a:xfrm>
            <a:off x="2959969" y="4323001"/>
            <a:ext cx="5685796" cy="215444"/>
          </a:xfrm>
          <a:prstGeom prst="rect">
            <a:avLst/>
          </a:prstGeom>
        </p:spPr>
        <p:txBody>
          <a:bodyPr wrap="square">
            <a:spAutoFit/>
          </a:bodyPr>
          <a:lstStyle/>
          <a:p>
            <a:pPr lvl="0"/>
            <a:r>
              <a:rPr lang="en-US" sz="800" dirty="0" smtClean="0">
                <a:solidFill>
                  <a:prstClr val="black"/>
                </a:solidFill>
                <a:hlinkClick r:id="rId6"/>
              </a:rPr>
              <a:t>http</a:t>
            </a:r>
            <a:r>
              <a:rPr lang="en-US" sz="800" dirty="0">
                <a:solidFill>
                  <a:prstClr val="black"/>
                </a:solidFill>
                <a:hlinkClick r:id="rId6"/>
              </a:rPr>
              <a:t>://chert-poberi.ru/wp-content/uploads/proga/111/images1/201703/igor9-27031718570057_501.jpg</a:t>
            </a:r>
            <a:r>
              <a:rPr lang="ru-RU" sz="800" dirty="0">
                <a:solidFill>
                  <a:prstClr val="black"/>
                </a:solidFill>
              </a:rPr>
              <a:t>  бои за </a:t>
            </a:r>
            <a:r>
              <a:rPr lang="ru-RU" sz="800" dirty="0" smtClean="0">
                <a:solidFill>
                  <a:prstClr val="black"/>
                </a:solidFill>
              </a:rPr>
              <a:t>Воронеж</a:t>
            </a:r>
            <a:endParaRPr lang="ru-RU" sz="800" dirty="0">
              <a:solidFill>
                <a:prstClr val="black"/>
              </a:solidFill>
            </a:endParaRPr>
          </a:p>
        </p:txBody>
      </p:sp>
      <p:sp>
        <p:nvSpPr>
          <p:cNvPr id="8" name="Прямоугольник 7"/>
          <p:cNvSpPr/>
          <p:nvPr/>
        </p:nvSpPr>
        <p:spPr>
          <a:xfrm>
            <a:off x="2563879" y="1706417"/>
            <a:ext cx="5446793" cy="215444"/>
          </a:xfrm>
          <a:prstGeom prst="rect">
            <a:avLst/>
          </a:prstGeom>
        </p:spPr>
        <p:txBody>
          <a:bodyPr wrap="square">
            <a:spAutoFit/>
          </a:bodyPr>
          <a:lstStyle/>
          <a:p>
            <a:pPr lvl="0"/>
            <a:r>
              <a:rPr lang="en-US" sz="800" dirty="0">
                <a:solidFill>
                  <a:prstClr val="black"/>
                </a:solidFill>
                <a:hlinkClick r:id="rId7"/>
              </a:rPr>
              <a:t>https://cdn.allwallpaper.in/wallpapers/1920x1080/10289/soldiers-war-battlefield-tanks-1920x1080-wallpaper.jpg</a:t>
            </a:r>
            <a:r>
              <a:rPr lang="ru-RU" sz="800" dirty="0">
                <a:solidFill>
                  <a:prstClr val="black"/>
                </a:solidFill>
              </a:rPr>
              <a:t>  танки </a:t>
            </a:r>
          </a:p>
        </p:txBody>
      </p:sp>
      <p:sp>
        <p:nvSpPr>
          <p:cNvPr id="9" name="Прямоугольник 8"/>
          <p:cNvSpPr/>
          <p:nvPr/>
        </p:nvSpPr>
        <p:spPr>
          <a:xfrm>
            <a:off x="2787426" y="1375734"/>
            <a:ext cx="4572000" cy="215444"/>
          </a:xfrm>
          <a:prstGeom prst="rect">
            <a:avLst/>
          </a:prstGeom>
        </p:spPr>
        <p:txBody>
          <a:bodyPr>
            <a:spAutoFit/>
          </a:bodyPr>
          <a:lstStyle/>
          <a:p>
            <a:pPr lvl="0"/>
            <a:r>
              <a:rPr lang="en-US" sz="800" dirty="0">
                <a:solidFill>
                  <a:prstClr val="black"/>
                </a:solidFill>
                <a:hlinkClick r:id="rId8"/>
              </a:rPr>
              <a:t>http://hovrashok.com.ua/images/Jan/08/9fd69282efa6cf8e7b093b2d37cc7efa/1.jpg</a:t>
            </a:r>
            <a:r>
              <a:rPr lang="ru-RU" sz="800" dirty="0">
                <a:solidFill>
                  <a:prstClr val="black"/>
                </a:solidFill>
              </a:rPr>
              <a:t>   </a:t>
            </a:r>
            <a:r>
              <a:rPr lang="ru-RU" sz="800" dirty="0" smtClean="0">
                <a:solidFill>
                  <a:prstClr val="black"/>
                </a:solidFill>
              </a:rPr>
              <a:t>танки</a:t>
            </a:r>
            <a:endParaRPr lang="ru-RU" sz="800" dirty="0">
              <a:solidFill>
                <a:prstClr val="black"/>
              </a:solidFill>
            </a:endParaRPr>
          </a:p>
        </p:txBody>
      </p:sp>
      <p:sp>
        <p:nvSpPr>
          <p:cNvPr id="10" name="Прямоугольник 9"/>
          <p:cNvSpPr/>
          <p:nvPr/>
        </p:nvSpPr>
        <p:spPr>
          <a:xfrm>
            <a:off x="3000400" y="1123830"/>
            <a:ext cx="3432350" cy="215444"/>
          </a:xfrm>
          <a:prstGeom prst="rect">
            <a:avLst/>
          </a:prstGeom>
        </p:spPr>
        <p:txBody>
          <a:bodyPr wrap="none">
            <a:spAutoFit/>
          </a:bodyPr>
          <a:lstStyle/>
          <a:p>
            <a:pPr lvl="0"/>
            <a:r>
              <a:rPr lang="en-US" sz="800" dirty="0">
                <a:solidFill>
                  <a:prstClr val="black"/>
                </a:solidFill>
                <a:hlinkClick r:id="rId9"/>
              </a:rPr>
              <a:t>http://ww2history.ru/uploads/2010/1277875581_6-202.jpg</a:t>
            </a:r>
            <a:r>
              <a:rPr lang="ru-RU" sz="800" dirty="0">
                <a:solidFill>
                  <a:prstClr val="black"/>
                </a:solidFill>
              </a:rPr>
              <a:t>   </a:t>
            </a:r>
            <a:r>
              <a:rPr lang="ru-RU" sz="800" dirty="0" smtClean="0">
                <a:solidFill>
                  <a:prstClr val="black"/>
                </a:solidFill>
              </a:rPr>
              <a:t>Диктор Левитан</a:t>
            </a:r>
            <a:endParaRPr lang="ru-RU" sz="800" dirty="0">
              <a:solidFill>
                <a:prstClr val="black"/>
              </a:solidFill>
            </a:endParaRPr>
          </a:p>
        </p:txBody>
      </p:sp>
      <p:sp>
        <p:nvSpPr>
          <p:cNvPr id="11" name="Прямоугольник 10"/>
          <p:cNvSpPr/>
          <p:nvPr/>
        </p:nvSpPr>
        <p:spPr>
          <a:xfrm>
            <a:off x="2711226" y="1490973"/>
            <a:ext cx="5079802" cy="215444"/>
          </a:xfrm>
          <a:prstGeom prst="rect">
            <a:avLst/>
          </a:prstGeom>
        </p:spPr>
        <p:txBody>
          <a:bodyPr wrap="square">
            <a:spAutoFit/>
          </a:bodyPr>
          <a:lstStyle/>
          <a:p>
            <a:pPr lvl="0"/>
            <a:r>
              <a:rPr lang="en-US" sz="800" dirty="0">
                <a:solidFill>
                  <a:prstClr val="black"/>
                </a:solidFill>
                <a:hlinkClick r:id="rId10"/>
              </a:rPr>
              <a:t>http://chert-poberi.ru/wp-content/uploads/proga/111/images1/201703/igor9-27031718570057.jpg</a:t>
            </a:r>
            <a:r>
              <a:rPr lang="ru-RU" sz="800" dirty="0">
                <a:solidFill>
                  <a:prstClr val="black"/>
                </a:solidFill>
              </a:rPr>
              <a:t>  солдаты</a:t>
            </a:r>
          </a:p>
        </p:txBody>
      </p:sp>
      <p:sp>
        <p:nvSpPr>
          <p:cNvPr id="12" name="Прямоугольник 11"/>
          <p:cNvSpPr/>
          <p:nvPr/>
        </p:nvSpPr>
        <p:spPr>
          <a:xfrm>
            <a:off x="2888994" y="1250184"/>
            <a:ext cx="3897221" cy="215444"/>
          </a:xfrm>
          <a:prstGeom prst="rect">
            <a:avLst/>
          </a:prstGeom>
        </p:spPr>
        <p:txBody>
          <a:bodyPr wrap="none">
            <a:spAutoFit/>
          </a:bodyPr>
          <a:lstStyle/>
          <a:p>
            <a:pPr lvl="0"/>
            <a:r>
              <a:rPr lang="en-US" sz="800" dirty="0">
                <a:solidFill>
                  <a:prstClr val="black"/>
                </a:solidFill>
                <a:hlinkClick r:id="rId11"/>
              </a:rPr>
              <a:t>https://upload.wikimedia.org/wikipedia/commons/0/0d/Soviet_guerilla.jpg</a:t>
            </a:r>
            <a:r>
              <a:rPr lang="ru-RU" sz="800" dirty="0">
                <a:solidFill>
                  <a:prstClr val="black"/>
                </a:solidFill>
              </a:rPr>
              <a:t>   партизаны</a:t>
            </a:r>
          </a:p>
        </p:txBody>
      </p:sp>
      <p:sp>
        <p:nvSpPr>
          <p:cNvPr id="15" name="Прямоугольник 14"/>
          <p:cNvSpPr/>
          <p:nvPr/>
        </p:nvSpPr>
        <p:spPr>
          <a:xfrm>
            <a:off x="2335048" y="2279958"/>
            <a:ext cx="4572000" cy="338554"/>
          </a:xfrm>
          <a:prstGeom prst="rect">
            <a:avLst/>
          </a:prstGeom>
        </p:spPr>
        <p:txBody>
          <a:bodyPr>
            <a:spAutoFit/>
          </a:bodyPr>
          <a:lstStyle/>
          <a:p>
            <a:pPr lvl="0"/>
            <a:r>
              <a:rPr lang="en-US" sz="800" dirty="0">
                <a:solidFill>
                  <a:prstClr val="black"/>
                </a:solidFill>
                <a:hlinkClick r:id="rId12"/>
              </a:rPr>
              <a:t>http://chert-poberi.ru/wp-content/uploads/proga/111/images1/201703/igor9-27031718570057_458.jpg</a:t>
            </a:r>
            <a:r>
              <a:rPr lang="ru-RU" sz="800" dirty="0">
                <a:solidFill>
                  <a:prstClr val="black"/>
                </a:solidFill>
              </a:rPr>
              <a:t>  Герои Советского Союза Анатолий </a:t>
            </a:r>
            <a:r>
              <a:rPr lang="ru-RU" sz="800" dirty="0" err="1">
                <a:solidFill>
                  <a:prstClr val="black"/>
                </a:solidFill>
              </a:rPr>
              <a:t>Самочкин</a:t>
            </a:r>
            <a:r>
              <a:rPr lang="ru-RU" sz="800" dirty="0">
                <a:solidFill>
                  <a:prstClr val="black"/>
                </a:solidFill>
              </a:rPr>
              <a:t> и Петр Власенко</a:t>
            </a:r>
          </a:p>
        </p:txBody>
      </p:sp>
      <p:sp>
        <p:nvSpPr>
          <p:cNvPr id="16" name="Прямоугольник 15"/>
          <p:cNvSpPr/>
          <p:nvPr/>
        </p:nvSpPr>
        <p:spPr>
          <a:xfrm>
            <a:off x="2303838" y="2498438"/>
            <a:ext cx="6616868" cy="215444"/>
          </a:xfrm>
          <a:prstGeom prst="rect">
            <a:avLst/>
          </a:prstGeom>
        </p:spPr>
        <p:txBody>
          <a:bodyPr wrap="square">
            <a:spAutoFit/>
          </a:bodyPr>
          <a:lstStyle/>
          <a:p>
            <a:pPr lvl="0"/>
            <a:r>
              <a:rPr lang="en-US" sz="800" dirty="0" smtClean="0">
                <a:solidFill>
                  <a:prstClr val="black"/>
                </a:solidFill>
                <a:hlinkClick r:id="rId13"/>
              </a:rPr>
              <a:t>http</a:t>
            </a:r>
            <a:r>
              <a:rPr lang="en-US" sz="800" dirty="0">
                <a:solidFill>
                  <a:prstClr val="black"/>
                </a:solidFill>
                <a:hlinkClick r:id="rId13"/>
              </a:rPr>
              <a:t>://chert-poberi.ru/wp-content/uploads/proga/111/images1/201703/igor9-27031718570057_469.jpg</a:t>
            </a:r>
            <a:r>
              <a:rPr lang="ru-RU" sz="800" dirty="0">
                <a:solidFill>
                  <a:prstClr val="black"/>
                </a:solidFill>
              </a:rPr>
              <a:t>  Юные советские солдаты</a:t>
            </a:r>
          </a:p>
        </p:txBody>
      </p:sp>
      <p:sp>
        <p:nvSpPr>
          <p:cNvPr id="6" name="Прямоугольник 5"/>
          <p:cNvSpPr/>
          <p:nvPr/>
        </p:nvSpPr>
        <p:spPr>
          <a:xfrm>
            <a:off x="2373148" y="2165405"/>
            <a:ext cx="6310717" cy="215444"/>
          </a:xfrm>
          <a:prstGeom prst="rect">
            <a:avLst/>
          </a:prstGeom>
        </p:spPr>
        <p:txBody>
          <a:bodyPr wrap="square">
            <a:spAutoFit/>
          </a:bodyPr>
          <a:lstStyle/>
          <a:p>
            <a:pPr lvl="0"/>
            <a:r>
              <a:rPr lang="en-US" sz="800" dirty="0">
                <a:solidFill>
                  <a:prstClr val="black"/>
                </a:solidFill>
                <a:hlinkClick r:id="rId14"/>
              </a:rPr>
              <a:t>http://188-92-160-37.fiber.ee/uploads/posts/2016-05/thumbs/1462125162_36.jpg</a:t>
            </a:r>
            <a:r>
              <a:rPr lang="ru-RU" sz="800" dirty="0">
                <a:solidFill>
                  <a:prstClr val="black"/>
                </a:solidFill>
              </a:rPr>
              <a:t>  Герой Советского Союза Екатерина  Рябова</a:t>
            </a:r>
          </a:p>
        </p:txBody>
      </p:sp>
      <p:sp>
        <p:nvSpPr>
          <p:cNvPr id="14" name="Прямоугольник 13"/>
          <p:cNvSpPr/>
          <p:nvPr/>
        </p:nvSpPr>
        <p:spPr>
          <a:xfrm>
            <a:off x="2296909" y="2615685"/>
            <a:ext cx="6561750" cy="215444"/>
          </a:xfrm>
          <a:prstGeom prst="rect">
            <a:avLst/>
          </a:prstGeom>
        </p:spPr>
        <p:txBody>
          <a:bodyPr wrap="square">
            <a:spAutoFit/>
          </a:bodyPr>
          <a:lstStyle/>
          <a:p>
            <a:pPr lvl="0"/>
            <a:r>
              <a:rPr lang="en-US" sz="800" dirty="0">
                <a:solidFill>
                  <a:prstClr val="black"/>
                </a:solidFill>
                <a:hlinkClick r:id="rId15"/>
              </a:rPr>
              <a:t>http://chert-poberi.ru/wp-content/uploads/proga/111/images1/201703/igor9-27031718570057_465.jpg</a:t>
            </a:r>
            <a:r>
              <a:rPr lang="ru-RU" sz="800" dirty="0">
                <a:solidFill>
                  <a:prstClr val="black"/>
                </a:solidFill>
              </a:rPr>
              <a:t>  Советский морской снайпер Рад </a:t>
            </a:r>
            <a:r>
              <a:rPr lang="ru-RU" sz="800" dirty="0" err="1">
                <a:solidFill>
                  <a:prstClr val="black"/>
                </a:solidFill>
              </a:rPr>
              <a:t>Аюшеев</a:t>
            </a:r>
            <a:endParaRPr lang="ru-RU" sz="800" dirty="0">
              <a:solidFill>
                <a:prstClr val="black"/>
              </a:solidFill>
            </a:endParaRPr>
          </a:p>
        </p:txBody>
      </p:sp>
      <p:sp>
        <p:nvSpPr>
          <p:cNvPr id="18" name="Прямоугольник 17"/>
          <p:cNvSpPr/>
          <p:nvPr/>
        </p:nvSpPr>
        <p:spPr>
          <a:xfrm>
            <a:off x="2459295" y="1937488"/>
            <a:ext cx="5932179" cy="215444"/>
          </a:xfrm>
          <a:prstGeom prst="rect">
            <a:avLst/>
          </a:prstGeom>
        </p:spPr>
        <p:txBody>
          <a:bodyPr wrap="square">
            <a:spAutoFit/>
          </a:bodyPr>
          <a:lstStyle/>
          <a:p>
            <a:pPr lvl="0"/>
            <a:r>
              <a:rPr lang="en-US" sz="800" dirty="0">
                <a:solidFill>
                  <a:prstClr val="black"/>
                </a:solidFill>
                <a:hlinkClick r:id="rId16"/>
              </a:rPr>
              <a:t>http://chert-poberi.ru/wp-content/uploads/proga/111/images1/201703/igor9-27031718570057_482.jpg</a:t>
            </a:r>
            <a:r>
              <a:rPr lang="ru-RU" sz="800" dirty="0">
                <a:solidFill>
                  <a:prstClr val="black"/>
                </a:solidFill>
              </a:rPr>
              <a:t>  после боя</a:t>
            </a:r>
          </a:p>
        </p:txBody>
      </p:sp>
      <p:sp>
        <p:nvSpPr>
          <p:cNvPr id="19" name="Прямоугольник 18"/>
          <p:cNvSpPr/>
          <p:nvPr/>
        </p:nvSpPr>
        <p:spPr>
          <a:xfrm>
            <a:off x="2408181" y="2045210"/>
            <a:ext cx="5517338" cy="215444"/>
          </a:xfrm>
          <a:prstGeom prst="rect">
            <a:avLst/>
          </a:prstGeom>
        </p:spPr>
        <p:txBody>
          <a:bodyPr wrap="square">
            <a:spAutoFit/>
          </a:bodyPr>
          <a:lstStyle/>
          <a:p>
            <a:pPr lvl="0"/>
            <a:r>
              <a:rPr lang="en-US" sz="800" dirty="0">
                <a:solidFill>
                  <a:prstClr val="black"/>
                </a:solidFill>
                <a:hlinkClick r:id="rId17"/>
              </a:rPr>
              <a:t>http://chert-poberi.ru/wp-content/uploads/proga/111/images1/201703/igor9-27031718570057_529.jpg</a:t>
            </a:r>
            <a:r>
              <a:rPr lang="ru-RU" sz="800" dirty="0">
                <a:solidFill>
                  <a:prstClr val="black"/>
                </a:solidFill>
              </a:rPr>
              <a:t>  партизаны</a:t>
            </a:r>
          </a:p>
        </p:txBody>
      </p:sp>
      <p:sp>
        <p:nvSpPr>
          <p:cNvPr id="20" name="Прямоугольник 19"/>
          <p:cNvSpPr/>
          <p:nvPr/>
        </p:nvSpPr>
        <p:spPr>
          <a:xfrm>
            <a:off x="2287423" y="2730759"/>
            <a:ext cx="6699166" cy="215444"/>
          </a:xfrm>
          <a:prstGeom prst="rect">
            <a:avLst/>
          </a:prstGeom>
        </p:spPr>
        <p:txBody>
          <a:bodyPr wrap="square">
            <a:spAutoFit/>
          </a:bodyPr>
          <a:lstStyle/>
          <a:p>
            <a:pPr lvl="0"/>
            <a:r>
              <a:rPr lang="en-US" sz="800" dirty="0">
                <a:solidFill>
                  <a:prstClr val="black"/>
                </a:solidFill>
                <a:hlinkClick r:id="rId18"/>
              </a:rPr>
              <a:t>http://chert-poberi.ru/wp-content/uploads/proga/111/images1/201703/igor9-27031718570057_451.jpg</a:t>
            </a:r>
            <a:r>
              <a:rPr lang="ru-RU" sz="800" dirty="0">
                <a:solidFill>
                  <a:prstClr val="black"/>
                </a:solidFill>
              </a:rPr>
              <a:t>  Герой Советского Союза Марина Долина</a:t>
            </a:r>
          </a:p>
        </p:txBody>
      </p:sp>
      <p:sp>
        <p:nvSpPr>
          <p:cNvPr id="21" name="Прямоугольник 20"/>
          <p:cNvSpPr/>
          <p:nvPr/>
        </p:nvSpPr>
        <p:spPr>
          <a:xfrm>
            <a:off x="2290014" y="2851963"/>
            <a:ext cx="6648949" cy="338554"/>
          </a:xfrm>
          <a:prstGeom prst="rect">
            <a:avLst/>
          </a:prstGeom>
        </p:spPr>
        <p:txBody>
          <a:bodyPr wrap="square">
            <a:spAutoFit/>
          </a:bodyPr>
          <a:lstStyle/>
          <a:p>
            <a:pPr lvl="0"/>
            <a:r>
              <a:rPr lang="en-US" sz="800" dirty="0">
                <a:solidFill>
                  <a:prstClr val="black"/>
                </a:solidFill>
                <a:hlinkClick r:id="rId19"/>
              </a:rPr>
              <a:t>http://www.filipoc.ru/attaches/posts/heroes/2015-04-12/marshal-rokossovskiy-konstantin-konstantinovich/129937d00eeb55841287fe1dc3eaa065.jpg</a:t>
            </a:r>
            <a:r>
              <a:rPr lang="ru-RU" sz="800" dirty="0">
                <a:solidFill>
                  <a:prstClr val="black"/>
                </a:solidFill>
              </a:rPr>
              <a:t>  дважды Герой Советского Союза маршал Рокоссовский Константин Константинович</a:t>
            </a:r>
          </a:p>
        </p:txBody>
      </p:sp>
      <p:sp>
        <p:nvSpPr>
          <p:cNvPr id="22" name="Прямоугольник 21"/>
          <p:cNvSpPr/>
          <p:nvPr/>
        </p:nvSpPr>
        <p:spPr>
          <a:xfrm>
            <a:off x="2327764" y="3078857"/>
            <a:ext cx="6251326" cy="215444"/>
          </a:xfrm>
          <a:prstGeom prst="rect">
            <a:avLst/>
          </a:prstGeom>
        </p:spPr>
        <p:txBody>
          <a:bodyPr wrap="square">
            <a:spAutoFit/>
          </a:bodyPr>
          <a:lstStyle/>
          <a:p>
            <a:pPr lvl="0"/>
            <a:r>
              <a:rPr lang="en-US" sz="800" dirty="0">
                <a:solidFill>
                  <a:prstClr val="black"/>
                </a:solidFill>
                <a:hlinkClick r:id="rId20"/>
              </a:rPr>
              <a:t>http://img.sooz.ru/posts/2010-05/1298088549_Geroi_Velikoiy_Otechestvennoiy_voiyny_6.jpg</a:t>
            </a:r>
            <a:r>
              <a:rPr lang="ru-RU" sz="800" dirty="0">
                <a:solidFill>
                  <a:prstClr val="black"/>
                </a:solidFill>
              </a:rPr>
              <a:t>  Герой Советского Союза Виктор Кусков</a:t>
            </a:r>
          </a:p>
        </p:txBody>
      </p:sp>
      <p:sp>
        <p:nvSpPr>
          <p:cNvPr id="24" name="Прямоугольник 23"/>
          <p:cNvSpPr/>
          <p:nvPr/>
        </p:nvSpPr>
        <p:spPr>
          <a:xfrm>
            <a:off x="2359259" y="3210174"/>
            <a:ext cx="6191256" cy="215444"/>
          </a:xfrm>
          <a:prstGeom prst="rect">
            <a:avLst/>
          </a:prstGeom>
        </p:spPr>
        <p:txBody>
          <a:bodyPr wrap="square">
            <a:spAutoFit/>
          </a:bodyPr>
          <a:lstStyle/>
          <a:p>
            <a:r>
              <a:rPr lang="en-US" sz="800" dirty="0">
                <a:hlinkClick r:id="rId21"/>
              </a:rPr>
              <a:t>http://</a:t>
            </a:r>
            <a:r>
              <a:rPr lang="en-US" sz="800" dirty="0" smtClean="0">
                <a:hlinkClick r:id="rId21"/>
              </a:rPr>
              <a:t>188-92-160-37.fiber.ee/uploads/posts/2016-05/thumbs/1462125214_35.jpg</a:t>
            </a:r>
            <a:r>
              <a:rPr lang="ru-RU" sz="800" dirty="0"/>
              <a:t> </a:t>
            </a:r>
            <a:r>
              <a:rPr lang="ru-RU" sz="800" dirty="0">
                <a:solidFill>
                  <a:prstClr val="black"/>
                </a:solidFill>
              </a:rPr>
              <a:t>Герой Советского Союза </a:t>
            </a:r>
            <a:r>
              <a:rPr lang="ru-RU" sz="800" dirty="0" smtClean="0">
                <a:solidFill>
                  <a:prstClr val="black"/>
                </a:solidFill>
              </a:rPr>
              <a:t> </a:t>
            </a:r>
            <a:r>
              <a:rPr lang="ru-RU" sz="800" dirty="0" smtClean="0"/>
              <a:t>Василий </a:t>
            </a:r>
            <a:r>
              <a:rPr lang="ru-RU" sz="800" dirty="0" err="1"/>
              <a:t>Маргелов</a:t>
            </a:r>
            <a:r>
              <a:rPr lang="ru-RU" sz="800" dirty="0"/>
              <a:t>       </a:t>
            </a:r>
          </a:p>
        </p:txBody>
      </p:sp>
      <p:sp>
        <p:nvSpPr>
          <p:cNvPr id="25" name="Прямоугольник 24"/>
          <p:cNvSpPr/>
          <p:nvPr/>
        </p:nvSpPr>
        <p:spPr>
          <a:xfrm>
            <a:off x="2397732" y="3341970"/>
            <a:ext cx="5721936" cy="215444"/>
          </a:xfrm>
          <a:prstGeom prst="rect">
            <a:avLst/>
          </a:prstGeom>
        </p:spPr>
        <p:txBody>
          <a:bodyPr wrap="square">
            <a:spAutoFit/>
          </a:bodyPr>
          <a:lstStyle/>
          <a:p>
            <a:r>
              <a:rPr lang="en-US" sz="800" dirty="0">
                <a:hlinkClick r:id="rId22"/>
              </a:rPr>
              <a:t>http://</a:t>
            </a:r>
            <a:r>
              <a:rPr lang="en-US" sz="800" dirty="0" smtClean="0">
                <a:hlinkClick r:id="rId22"/>
              </a:rPr>
              <a:t>188-92-160-37.fiber.ee/uploads/posts/2016-05/thumbs/1462125164_40.jpg</a:t>
            </a:r>
            <a:r>
              <a:rPr lang="ru-RU" sz="800" dirty="0" smtClean="0"/>
              <a:t> </a:t>
            </a:r>
            <a:r>
              <a:rPr lang="ru-RU" sz="800" dirty="0">
                <a:solidFill>
                  <a:srgbClr val="2C2C2C"/>
                </a:solidFill>
              </a:rPr>
              <a:t>Софья Петровна </a:t>
            </a:r>
            <a:r>
              <a:rPr lang="ru-RU" sz="800" dirty="0" err="1">
                <a:solidFill>
                  <a:srgbClr val="2C2C2C"/>
                </a:solidFill>
              </a:rPr>
              <a:t>Аверичева</a:t>
            </a:r>
            <a:r>
              <a:rPr lang="ru-RU" sz="800" dirty="0" smtClean="0"/>
              <a:t>   </a:t>
            </a:r>
            <a:endParaRPr lang="ru-RU" sz="800" dirty="0"/>
          </a:p>
        </p:txBody>
      </p:sp>
      <p:sp>
        <p:nvSpPr>
          <p:cNvPr id="26" name="Прямоугольник 25"/>
          <p:cNvSpPr/>
          <p:nvPr/>
        </p:nvSpPr>
        <p:spPr>
          <a:xfrm>
            <a:off x="2429645" y="3470989"/>
            <a:ext cx="6391061" cy="215444"/>
          </a:xfrm>
          <a:prstGeom prst="rect">
            <a:avLst/>
          </a:prstGeom>
        </p:spPr>
        <p:txBody>
          <a:bodyPr wrap="square">
            <a:spAutoFit/>
          </a:bodyPr>
          <a:lstStyle/>
          <a:p>
            <a:r>
              <a:rPr lang="en-US" sz="800" dirty="0">
                <a:hlinkClick r:id="rId23"/>
              </a:rPr>
              <a:t>http://</a:t>
            </a:r>
            <a:r>
              <a:rPr lang="en-US" sz="800" dirty="0" smtClean="0">
                <a:hlinkClick r:id="rId23"/>
              </a:rPr>
              <a:t>188-92-160-37.fiber.ee/uploads/posts/2016-05/1462125212_51.jpg</a:t>
            </a:r>
            <a:r>
              <a:rPr lang="ru-RU" sz="800" dirty="0" smtClean="0"/>
              <a:t>  </a:t>
            </a:r>
            <a:r>
              <a:rPr lang="ru-RU" sz="800" dirty="0" smtClean="0">
                <a:solidFill>
                  <a:prstClr val="black"/>
                </a:solidFill>
              </a:rPr>
              <a:t>дважды </a:t>
            </a:r>
            <a:r>
              <a:rPr lang="ru-RU" sz="800" dirty="0">
                <a:solidFill>
                  <a:prstClr val="black"/>
                </a:solidFill>
              </a:rPr>
              <a:t>Герой Советского Союза </a:t>
            </a:r>
            <a:r>
              <a:rPr lang="ru-RU" sz="800" dirty="0" err="1" smtClean="0"/>
              <a:t>Амет</a:t>
            </a:r>
            <a:r>
              <a:rPr lang="ru-RU" sz="800" dirty="0" smtClean="0"/>
              <a:t>-Хан </a:t>
            </a:r>
            <a:r>
              <a:rPr lang="ru-RU" sz="800" dirty="0"/>
              <a:t>Султан</a:t>
            </a:r>
          </a:p>
        </p:txBody>
      </p:sp>
      <p:sp>
        <p:nvSpPr>
          <p:cNvPr id="27" name="Прямоугольник 26"/>
          <p:cNvSpPr/>
          <p:nvPr/>
        </p:nvSpPr>
        <p:spPr>
          <a:xfrm>
            <a:off x="2468629" y="3597761"/>
            <a:ext cx="5166320" cy="215444"/>
          </a:xfrm>
          <a:prstGeom prst="rect">
            <a:avLst/>
          </a:prstGeom>
        </p:spPr>
        <p:txBody>
          <a:bodyPr wrap="square">
            <a:spAutoFit/>
          </a:bodyPr>
          <a:lstStyle/>
          <a:p>
            <a:r>
              <a:rPr lang="en-US" sz="800" dirty="0">
                <a:hlinkClick r:id="rId24"/>
              </a:rPr>
              <a:t>http://</a:t>
            </a:r>
            <a:r>
              <a:rPr lang="en-US" sz="800" dirty="0" smtClean="0">
                <a:hlinkClick r:id="rId24"/>
              </a:rPr>
              <a:t>188-92-160-37.fiber.ee/uploads/posts/2016-05/thumbs/1462125195_52.jpg</a:t>
            </a:r>
            <a:r>
              <a:rPr lang="ru-RU" sz="800" dirty="0"/>
              <a:t> Роза Егоровна </a:t>
            </a:r>
            <a:r>
              <a:rPr lang="ru-RU" sz="800" dirty="0" err="1"/>
              <a:t>Шанина</a:t>
            </a:r>
            <a:r>
              <a:rPr lang="ru-RU" sz="800" dirty="0"/>
              <a:t> </a:t>
            </a:r>
            <a:r>
              <a:rPr lang="ru-RU" sz="800" dirty="0" smtClean="0"/>
              <a:t>  </a:t>
            </a:r>
            <a:endParaRPr lang="ru-RU" sz="800" dirty="0"/>
          </a:p>
        </p:txBody>
      </p:sp>
      <p:sp>
        <p:nvSpPr>
          <p:cNvPr id="28" name="Прямоугольник 27"/>
          <p:cNvSpPr/>
          <p:nvPr/>
        </p:nvSpPr>
        <p:spPr>
          <a:xfrm>
            <a:off x="2536324" y="3715008"/>
            <a:ext cx="5568064" cy="215444"/>
          </a:xfrm>
          <a:prstGeom prst="rect">
            <a:avLst/>
          </a:prstGeom>
        </p:spPr>
        <p:txBody>
          <a:bodyPr wrap="square">
            <a:spAutoFit/>
          </a:bodyPr>
          <a:lstStyle/>
          <a:p>
            <a:r>
              <a:rPr lang="en-US" sz="800" dirty="0">
                <a:hlinkClick r:id="rId25"/>
              </a:rPr>
              <a:t>http://</a:t>
            </a:r>
            <a:r>
              <a:rPr lang="en-US" sz="800" dirty="0" smtClean="0">
                <a:hlinkClick r:id="rId25"/>
              </a:rPr>
              <a:t>188-92-160-37.fiber.ee/uploads/posts/2016-05/thumbs/1462125258_72.jpg</a:t>
            </a:r>
            <a:r>
              <a:rPr lang="ru-RU" sz="800" dirty="0"/>
              <a:t> </a:t>
            </a:r>
            <a:r>
              <a:rPr lang="ru-RU" sz="800" dirty="0" smtClean="0"/>
              <a:t>лейтенант медицинской </a:t>
            </a:r>
            <a:r>
              <a:rPr lang="ru-RU" sz="800" dirty="0"/>
              <a:t>службы</a:t>
            </a:r>
            <a:r>
              <a:rPr lang="ru-RU" sz="800" dirty="0" smtClean="0"/>
              <a:t>  </a:t>
            </a:r>
            <a:endParaRPr lang="ru-RU" sz="800" dirty="0"/>
          </a:p>
        </p:txBody>
      </p:sp>
      <p:sp>
        <p:nvSpPr>
          <p:cNvPr id="29" name="Прямоугольник 28"/>
          <p:cNvSpPr/>
          <p:nvPr/>
        </p:nvSpPr>
        <p:spPr>
          <a:xfrm>
            <a:off x="2602175" y="3837484"/>
            <a:ext cx="5876874" cy="215444"/>
          </a:xfrm>
          <a:prstGeom prst="rect">
            <a:avLst/>
          </a:prstGeom>
        </p:spPr>
        <p:txBody>
          <a:bodyPr wrap="square">
            <a:spAutoFit/>
          </a:bodyPr>
          <a:lstStyle/>
          <a:p>
            <a:r>
              <a:rPr lang="en-US" sz="800" dirty="0">
                <a:hlinkClick r:id="rId26"/>
              </a:rPr>
              <a:t>http://</a:t>
            </a:r>
            <a:r>
              <a:rPr lang="en-US" sz="800" dirty="0" smtClean="0">
                <a:hlinkClick r:id="rId26"/>
              </a:rPr>
              <a:t>188-92-160-37.fiber.ee/uploads/posts/2016-05/thumbs/1462125223_75.jpg</a:t>
            </a:r>
            <a:r>
              <a:rPr lang="ru-RU" sz="800" dirty="0" smtClean="0"/>
              <a:t> </a:t>
            </a:r>
            <a:r>
              <a:rPr lang="ru-RU" sz="800" dirty="0">
                <a:solidFill>
                  <a:prstClr val="black"/>
                </a:solidFill>
              </a:rPr>
              <a:t>Герой Советского Союза</a:t>
            </a:r>
            <a:r>
              <a:rPr lang="ru-RU" sz="800" dirty="0" smtClean="0"/>
              <a:t>   Константин  </a:t>
            </a:r>
            <a:r>
              <a:rPr lang="ru-RU" sz="800" dirty="0"/>
              <a:t>Алексеев</a:t>
            </a:r>
            <a:r>
              <a:rPr lang="ru-RU" sz="800" dirty="0" smtClean="0"/>
              <a:t>    </a:t>
            </a:r>
            <a:endParaRPr lang="ru-RU" sz="800" dirty="0"/>
          </a:p>
        </p:txBody>
      </p:sp>
      <p:sp>
        <p:nvSpPr>
          <p:cNvPr id="30" name="Прямоугольник 29"/>
          <p:cNvSpPr/>
          <p:nvPr/>
        </p:nvSpPr>
        <p:spPr>
          <a:xfrm>
            <a:off x="2660149" y="3963351"/>
            <a:ext cx="5922845" cy="215444"/>
          </a:xfrm>
          <a:prstGeom prst="rect">
            <a:avLst/>
          </a:prstGeom>
        </p:spPr>
        <p:txBody>
          <a:bodyPr wrap="square">
            <a:spAutoFit/>
          </a:bodyPr>
          <a:lstStyle/>
          <a:p>
            <a:r>
              <a:rPr lang="en-US" sz="800" dirty="0">
                <a:hlinkClick r:id="rId27"/>
              </a:rPr>
              <a:t>http://</a:t>
            </a:r>
            <a:r>
              <a:rPr lang="en-US" sz="800" dirty="0" smtClean="0">
                <a:hlinkClick r:id="rId27"/>
              </a:rPr>
              <a:t>188-92-160-37.fiber.ee/uploads/posts/2016-05/thumbs/1462125194_45.jpg</a:t>
            </a:r>
            <a:r>
              <a:rPr lang="ru-RU" sz="800" dirty="0" smtClean="0"/>
              <a:t> </a:t>
            </a:r>
            <a:r>
              <a:rPr lang="ru-RU" sz="800" dirty="0">
                <a:solidFill>
                  <a:prstClr val="black"/>
                </a:solidFill>
              </a:rPr>
              <a:t>Герой Советского Союза </a:t>
            </a:r>
            <a:r>
              <a:rPr lang="ru-RU" sz="800" dirty="0" err="1" smtClean="0"/>
              <a:t>Бауыржан</a:t>
            </a:r>
            <a:r>
              <a:rPr lang="ru-RU" sz="800" dirty="0" smtClean="0"/>
              <a:t> </a:t>
            </a:r>
            <a:r>
              <a:rPr lang="ru-RU" sz="800" dirty="0" err="1"/>
              <a:t>Момышулы</a:t>
            </a:r>
            <a:r>
              <a:rPr lang="ru-RU" sz="800" dirty="0" smtClean="0"/>
              <a:t>  </a:t>
            </a:r>
            <a:endParaRPr lang="ru-RU" sz="800" dirty="0"/>
          </a:p>
        </p:txBody>
      </p:sp>
      <p:sp>
        <p:nvSpPr>
          <p:cNvPr id="31" name="Прямоугольник 30"/>
          <p:cNvSpPr/>
          <p:nvPr/>
        </p:nvSpPr>
        <p:spPr>
          <a:xfrm>
            <a:off x="2745225" y="4081639"/>
            <a:ext cx="5684974" cy="215444"/>
          </a:xfrm>
          <a:prstGeom prst="rect">
            <a:avLst/>
          </a:prstGeom>
        </p:spPr>
        <p:txBody>
          <a:bodyPr wrap="square">
            <a:spAutoFit/>
          </a:bodyPr>
          <a:lstStyle/>
          <a:p>
            <a:pPr lvl="0"/>
            <a:r>
              <a:rPr lang="en-US" sz="800" dirty="0">
                <a:solidFill>
                  <a:prstClr val="black"/>
                </a:solidFill>
                <a:hlinkClick r:id="rId28"/>
              </a:rPr>
              <a:t>http://chert-poberi.ru/wp-content/uploads/proga/111/images1/201703/igor9-27031718570057_487.jpg</a:t>
            </a:r>
            <a:r>
              <a:rPr lang="ru-RU" sz="800" dirty="0">
                <a:solidFill>
                  <a:prstClr val="black"/>
                </a:solidFill>
              </a:rPr>
              <a:t>  моменты боя</a:t>
            </a:r>
          </a:p>
        </p:txBody>
      </p:sp>
      <p:sp>
        <p:nvSpPr>
          <p:cNvPr id="33" name="Прямоугольник 32"/>
          <p:cNvSpPr/>
          <p:nvPr/>
        </p:nvSpPr>
        <p:spPr>
          <a:xfrm>
            <a:off x="2831843" y="4197037"/>
            <a:ext cx="5541205" cy="215444"/>
          </a:xfrm>
          <a:prstGeom prst="rect">
            <a:avLst/>
          </a:prstGeom>
        </p:spPr>
        <p:txBody>
          <a:bodyPr wrap="square">
            <a:spAutoFit/>
          </a:bodyPr>
          <a:lstStyle/>
          <a:p>
            <a:pPr lvl="0"/>
            <a:r>
              <a:rPr lang="en-US" sz="800" dirty="0">
                <a:solidFill>
                  <a:prstClr val="black"/>
                </a:solidFill>
                <a:hlinkClick r:id="rId29"/>
              </a:rPr>
              <a:t>http://chert-poberi.ru/wp-content/uploads/proga/111/images1/201703/igor9-27031718570057_497.jpg</a:t>
            </a:r>
            <a:r>
              <a:rPr lang="ru-RU" sz="800" dirty="0">
                <a:solidFill>
                  <a:prstClr val="black"/>
                </a:solidFill>
              </a:rPr>
              <a:t>  бои за Воронеж</a:t>
            </a:r>
          </a:p>
        </p:txBody>
      </p:sp>
      <p:sp>
        <p:nvSpPr>
          <p:cNvPr id="13" name="Прямоугольник 12"/>
          <p:cNvSpPr/>
          <p:nvPr/>
        </p:nvSpPr>
        <p:spPr>
          <a:xfrm>
            <a:off x="3080777" y="4450687"/>
            <a:ext cx="4572000" cy="215444"/>
          </a:xfrm>
          <a:prstGeom prst="rect">
            <a:avLst/>
          </a:prstGeom>
        </p:spPr>
        <p:txBody>
          <a:bodyPr>
            <a:spAutoFit/>
          </a:bodyPr>
          <a:lstStyle/>
          <a:p>
            <a:r>
              <a:rPr lang="en-US" sz="800" dirty="0">
                <a:hlinkClick r:id="rId30"/>
              </a:rPr>
              <a:t>http://</a:t>
            </a:r>
            <a:r>
              <a:rPr lang="en-US" sz="800" dirty="0" smtClean="0">
                <a:hlinkClick r:id="rId30"/>
              </a:rPr>
              <a:t>deduhova.ru/statesman/wp-content/uploads/2017/10/original.jpg</a:t>
            </a:r>
            <a:r>
              <a:rPr lang="ru-RU" sz="800" dirty="0" smtClean="0"/>
              <a:t>  пулеметчики  </a:t>
            </a:r>
            <a:endParaRPr lang="ru-RU" sz="800" dirty="0"/>
          </a:p>
        </p:txBody>
      </p:sp>
      <p:pic>
        <p:nvPicPr>
          <p:cNvPr id="32" name="Picture 10"/>
          <p:cNvPicPr>
            <a:picLocks noChangeAspect="1" noChangeArrowheads="1"/>
          </p:cNvPicPr>
          <p:nvPr/>
        </p:nvPicPr>
        <p:blipFill>
          <a:blip r:embed="rId31" cstate="print">
            <a:extLst>
              <a:ext uri="{28A0092B-C50C-407E-A947-70E740481C1C}">
                <a14:useLocalDpi xmlns:a14="http://schemas.microsoft.com/office/drawing/2010/main" xmlns="" val="0"/>
              </a:ext>
            </a:extLst>
          </a:blip>
          <a:srcRect/>
          <a:stretch>
            <a:fillRect/>
          </a:stretch>
        </p:blipFill>
        <p:spPr bwMode="auto">
          <a:xfrm>
            <a:off x="0" y="10670"/>
            <a:ext cx="9144000" cy="5714999"/>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pic>
      <p:sp>
        <p:nvSpPr>
          <p:cNvPr id="34" name="Заголовок 1"/>
          <p:cNvSpPr txBox="1">
            <a:spLocks/>
          </p:cNvSpPr>
          <p:nvPr/>
        </p:nvSpPr>
        <p:spPr>
          <a:xfrm>
            <a:off x="802431" y="265212"/>
            <a:ext cx="8329037" cy="952500"/>
          </a:xfrm>
          <a:prstGeom prst="rect">
            <a:avLst/>
          </a:prstGeom>
        </p:spPr>
        <p:txBody>
          <a:bodyPr vert="horz" lIns="91440" tIns="45720" rIns="91440" bIns="45720" rtlCol="0" anchor="ctr">
            <a:noAutofit/>
            <a:scene3d>
              <a:camera prst="orthographicFront"/>
              <a:lightRig rig="soft" dir="tl">
                <a:rot lat="0" lon="0" rev="0"/>
              </a:lightRig>
            </a:scene3d>
            <a:sp3d contourW="25400" prstMaterial="matte">
              <a:bevelT w="25400" h="55880" prst="artDeco"/>
              <a:contourClr>
                <a:schemeClr val="accent2">
                  <a:tint val="20000"/>
                </a:schemeClr>
              </a:contourClr>
            </a:sp3d>
          </a:bodyPr>
          <a:lstStyle>
            <a:lvl1pPr algn="ctr" defTabSz="914400" rtl="0" eaLnBrk="1" latinLnBrk="0" hangingPunct="1">
              <a:spcBef>
                <a:spcPct val="0"/>
              </a:spcBef>
              <a:buNone/>
              <a:defRPr sz="4400" kern="1200">
                <a:solidFill>
                  <a:schemeClr val="tx1"/>
                </a:solidFill>
                <a:latin typeface="+mj-lt"/>
                <a:ea typeface="+mj-ea"/>
                <a:cs typeface="+mj-cs"/>
              </a:defRPr>
            </a:lvl1pPr>
          </a:lstStyle>
          <a:p>
            <a:endParaRPr lang="ru-RU" sz="2800" b="1" spc="50" dirty="0">
              <a:ln w="11430"/>
              <a:gradFill>
                <a:gsLst>
                  <a:gs pos="25000">
                    <a:srgbClr val="FF0000"/>
                  </a:gs>
                  <a:gs pos="53000">
                    <a:srgbClr val="FF0000"/>
                  </a:gs>
                  <a:gs pos="100000">
                    <a:schemeClr val="tx1"/>
                  </a:gs>
                </a:gsLst>
                <a:lin ang="5400000"/>
              </a:gradFill>
              <a:effectLst>
                <a:outerShdw blurRad="76200" dist="50800" dir="5400000" algn="tl" rotWithShape="0">
                  <a:srgbClr val="000000">
                    <a:alpha val="65000"/>
                  </a:srgbClr>
                </a:outerShdw>
              </a:effectLst>
            </a:endParaRPr>
          </a:p>
        </p:txBody>
      </p:sp>
      <p:pic>
        <p:nvPicPr>
          <p:cNvPr id="36" name="Рисунок 35"/>
          <p:cNvPicPr>
            <a:picLocks noChangeAspect="1"/>
          </p:cNvPicPr>
          <p:nvPr/>
        </p:nvPicPr>
        <p:blipFill>
          <a:blip r:embed="rId32" cstate="print">
            <a:extLst>
              <a:ext uri="{28A0092B-C50C-407E-A947-70E740481C1C}">
                <a14:useLocalDpi xmlns:a14="http://schemas.microsoft.com/office/drawing/2010/main" xmlns="" val="0"/>
              </a:ext>
            </a:extLst>
          </a:blip>
          <a:stretch>
            <a:fillRect/>
          </a:stretch>
        </p:blipFill>
        <p:spPr>
          <a:xfrm>
            <a:off x="6012976" y="1118218"/>
            <a:ext cx="2656028" cy="3744653"/>
          </a:xfrm>
          <a:prstGeom prst="rect">
            <a:avLst/>
          </a:prstGeom>
        </p:spPr>
      </p:pic>
      <p:sp>
        <p:nvSpPr>
          <p:cNvPr id="37" name="Заголовок 1"/>
          <p:cNvSpPr txBox="1">
            <a:spLocks/>
          </p:cNvSpPr>
          <p:nvPr/>
        </p:nvSpPr>
        <p:spPr>
          <a:xfrm>
            <a:off x="683568" y="116457"/>
            <a:ext cx="8509988" cy="909750"/>
          </a:xfrm>
          <a:prstGeom prst="rect">
            <a:avLst/>
          </a:prstGeom>
        </p:spPr>
        <p:txBody>
          <a:bodyPr vert="horz" lIns="91440" tIns="45720" rIns="91440" bIns="45720" rtlCol="0" anchor="ctr">
            <a:noAutofit/>
            <a:scene3d>
              <a:camera prst="orthographicFront"/>
              <a:lightRig rig="soft" dir="tl">
                <a:rot lat="0" lon="0" rev="0"/>
              </a:lightRig>
            </a:scene3d>
            <a:sp3d contourW="25400" prstMaterial="matte">
              <a:bevelT w="25400" h="55880" prst="artDeco"/>
              <a:contourClr>
                <a:schemeClr val="accent2">
                  <a:tint val="20000"/>
                </a:schemeClr>
              </a:contourClr>
            </a:sp3d>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ru-RU" sz="3600" b="1" u="sng" spc="50" dirty="0" smtClean="0">
                <a:ln w="11430"/>
                <a:gradFill>
                  <a:gsLst>
                    <a:gs pos="25000">
                      <a:srgbClr val="FF0000"/>
                    </a:gs>
                    <a:gs pos="53000">
                      <a:srgbClr val="FF0000"/>
                    </a:gs>
                    <a:gs pos="100000">
                      <a:schemeClr val="tx1"/>
                    </a:gs>
                  </a:gsLst>
                  <a:lin ang="5400000"/>
                </a:gradFill>
                <a:effectLst>
                  <a:outerShdw blurRad="76200" dist="50800" dir="5400000" algn="tl" rotWithShape="0">
                    <a:srgbClr val="000000">
                      <a:alpha val="65000"/>
                    </a:srgbClr>
                  </a:outerShdw>
                </a:effectLst>
              </a:rPr>
              <a:t>Козлов Федор Иванович </a:t>
            </a:r>
            <a:r>
              <a:rPr lang="ru-RU" sz="3600" b="1" spc="50" dirty="0" smtClean="0">
                <a:ln w="11430"/>
                <a:gradFill>
                  <a:gsLst>
                    <a:gs pos="25000">
                      <a:srgbClr val="FF0000"/>
                    </a:gs>
                    <a:gs pos="53000">
                      <a:srgbClr val="FF0000"/>
                    </a:gs>
                    <a:gs pos="100000">
                      <a:schemeClr val="tx1"/>
                    </a:gs>
                  </a:gsLst>
                  <a:lin ang="5400000"/>
                </a:gradFill>
                <a:effectLst>
                  <a:outerShdw blurRad="76200" dist="50800" dir="5400000" algn="tl" rotWithShape="0">
                    <a:srgbClr val="000000">
                      <a:alpha val="65000"/>
                    </a:srgbClr>
                  </a:outerShdw>
                </a:effectLst>
              </a:rPr>
              <a:t>– прадедушка Царева Данилы</a:t>
            </a:r>
            <a:endParaRPr lang="ru-RU" sz="3600" b="1" spc="50" dirty="0">
              <a:ln w="11430"/>
              <a:gradFill>
                <a:gsLst>
                  <a:gs pos="25000">
                    <a:srgbClr val="FF0000"/>
                  </a:gs>
                  <a:gs pos="53000">
                    <a:srgbClr val="FF0000"/>
                  </a:gs>
                  <a:gs pos="100000">
                    <a:schemeClr val="tx1"/>
                  </a:gs>
                </a:gsLst>
                <a:lin ang="5400000"/>
              </a:gradFill>
              <a:effectLst>
                <a:outerShdw blurRad="76200" dist="50800" dir="5400000" algn="tl" rotWithShape="0">
                  <a:srgbClr val="000000">
                    <a:alpha val="65000"/>
                  </a:srgbClr>
                </a:outerShdw>
              </a:effectLst>
            </a:endParaRPr>
          </a:p>
        </p:txBody>
      </p:sp>
      <p:sp>
        <p:nvSpPr>
          <p:cNvPr id="38" name="TextBox 37"/>
          <p:cNvSpPr txBox="1"/>
          <p:nvPr/>
        </p:nvSpPr>
        <p:spPr>
          <a:xfrm>
            <a:off x="888550" y="1221712"/>
            <a:ext cx="5040560" cy="1569660"/>
          </a:xfrm>
          <a:prstGeom prst="rect">
            <a:avLst/>
          </a:prstGeom>
          <a:noFill/>
        </p:spPr>
        <p:txBody>
          <a:bodyPr wrap="square" rtlCol="0">
            <a:spAutoFit/>
          </a:bodyPr>
          <a:lstStyle/>
          <a:p>
            <a:pPr algn="ctr"/>
            <a:r>
              <a:rPr lang="ru-RU" sz="1600" dirty="0" smtClean="0">
                <a:latin typeface="Times New Roman" panose="02020603050405020304" pitchFamily="18" charset="0"/>
                <a:cs typeface="Times New Roman" panose="02020603050405020304" pitchFamily="18" charset="0"/>
              </a:rPr>
              <a:t>Родился 16 июня1916 года в деревне </a:t>
            </a:r>
            <a:r>
              <a:rPr lang="ru-RU" sz="1600" dirty="0" err="1" smtClean="0">
                <a:latin typeface="Times New Roman" panose="02020603050405020304" pitchFamily="18" charset="0"/>
                <a:cs typeface="Times New Roman" panose="02020603050405020304" pitchFamily="18" charset="0"/>
              </a:rPr>
              <a:t>Шерстино</a:t>
            </a:r>
            <a:r>
              <a:rPr lang="ru-RU" sz="1600" dirty="0" smtClean="0">
                <a:latin typeface="Times New Roman" panose="02020603050405020304" pitchFamily="18" charset="0"/>
                <a:cs typeface="Times New Roman" panose="02020603050405020304" pitchFamily="18" charset="0"/>
              </a:rPr>
              <a:t> </a:t>
            </a:r>
            <a:r>
              <a:rPr lang="ru-RU" sz="1600" dirty="0" err="1" smtClean="0">
                <a:latin typeface="Times New Roman" panose="02020603050405020304" pitchFamily="18" charset="0"/>
                <a:cs typeface="Times New Roman" panose="02020603050405020304" pitchFamily="18" charset="0"/>
              </a:rPr>
              <a:t>Гагинского</a:t>
            </a:r>
            <a:r>
              <a:rPr lang="ru-RU" sz="1600" dirty="0" smtClean="0">
                <a:latin typeface="Times New Roman" panose="02020603050405020304" pitchFamily="18" charset="0"/>
                <a:cs typeface="Times New Roman" panose="02020603050405020304" pitchFamily="18" charset="0"/>
              </a:rPr>
              <a:t> района Нижегородской области. С юности работал в колхозе в </a:t>
            </a:r>
            <a:r>
              <a:rPr lang="ru-RU" sz="1600" dirty="0" err="1" smtClean="0">
                <a:latin typeface="Times New Roman" panose="02020603050405020304" pitchFamily="18" charset="0"/>
                <a:cs typeface="Times New Roman" panose="02020603050405020304" pitchFamily="18" charset="0"/>
              </a:rPr>
              <a:t>Гагинском</a:t>
            </a:r>
            <a:r>
              <a:rPr lang="ru-RU" sz="1600" dirty="0" smtClean="0">
                <a:latin typeface="Times New Roman" panose="02020603050405020304" pitchFamily="18" charset="0"/>
                <a:cs typeface="Times New Roman" panose="02020603050405020304" pitchFamily="18" charset="0"/>
              </a:rPr>
              <a:t> районе. Откуда и призван на фронт в июне 1941 года. Воевал на западном фронте, один раз был ранен, погиб 17 июня 1942 года.</a:t>
            </a:r>
            <a:endParaRPr lang="ru-RU" sz="16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xmlns="" val="3527321387"/>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type="body" idx="1"/>
          </p:nvPr>
        </p:nvSpPr>
        <p:spPr>
          <a:xfrm>
            <a:off x="2920328" y="1220326"/>
            <a:ext cx="6212200" cy="1250156"/>
          </a:xfrm>
        </p:spPr>
        <p:txBody>
          <a:bodyPr>
            <a:normAutofit fontScale="92500" lnSpcReduction="20000"/>
          </a:bodyPr>
          <a:lstStyle/>
          <a:p>
            <a:pPr marL="0" indent="0" algn="ctr">
              <a:buNone/>
            </a:pPr>
            <a:r>
              <a:rPr lang="ru-RU" sz="1800" dirty="0" smtClean="0">
                <a:solidFill>
                  <a:schemeClr val="tx1"/>
                </a:solidFill>
                <a:latin typeface="Times New Roman" panose="02020603050405020304" pitchFamily="18" charset="0"/>
                <a:cs typeface="Times New Roman" panose="02020603050405020304" pitchFamily="18" charset="0"/>
              </a:rPr>
              <a:t>В 1941 г. был призван на фронт сапером под Ростов-на-Дону. 06.11.1945 г. демобилизован на основании Указа Президиума Верховного совета СССР от 06.11.1945 г. Прадедушка Ромашова Матвея за </a:t>
            </a:r>
            <a:r>
              <a:rPr lang="ru-RU" sz="1800" dirty="0">
                <a:solidFill>
                  <a:schemeClr val="tx1"/>
                </a:solidFill>
                <a:latin typeface="Times New Roman" panose="02020603050405020304" pitchFamily="18" charset="0"/>
                <a:cs typeface="Times New Roman" panose="02020603050405020304" pitchFamily="18" charset="0"/>
              </a:rPr>
              <a:t>смелость и мужество, проявленные во время службы был награжден: </a:t>
            </a:r>
            <a:r>
              <a:rPr lang="ru-RU" sz="1800" dirty="0" smtClean="0">
                <a:solidFill>
                  <a:schemeClr val="tx1"/>
                </a:solidFill>
                <a:latin typeface="Times New Roman" panose="02020603050405020304" pitchFamily="18" charset="0"/>
                <a:cs typeface="Times New Roman" panose="02020603050405020304" pitchFamily="18" charset="0"/>
              </a:rPr>
              <a:t> </a:t>
            </a:r>
            <a:endParaRPr lang="ru-RU" sz="1800" dirty="0">
              <a:solidFill>
                <a:schemeClr val="tx1"/>
              </a:solidFill>
              <a:latin typeface="Times New Roman" panose="02020603050405020304" pitchFamily="18" charset="0"/>
              <a:cs typeface="Times New Roman" panose="02020603050405020304" pitchFamily="18" charset="0"/>
            </a:endParaRPr>
          </a:p>
        </p:txBody>
      </p:sp>
      <p:sp>
        <p:nvSpPr>
          <p:cNvPr id="5" name="Заголовок 1"/>
          <p:cNvSpPr txBox="1">
            <a:spLocks/>
          </p:cNvSpPr>
          <p:nvPr/>
        </p:nvSpPr>
        <p:spPr>
          <a:xfrm>
            <a:off x="473224" y="306934"/>
            <a:ext cx="8509988" cy="909750"/>
          </a:xfrm>
          <a:prstGeom prst="rect">
            <a:avLst/>
          </a:prstGeom>
        </p:spPr>
        <p:txBody>
          <a:bodyPr vert="horz" lIns="91440" tIns="45720" rIns="91440" bIns="45720" rtlCol="0" anchor="ctr">
            <a:noAutofit/>
            <a:scene3d>
              <a:camera prst="orthographicFront"/>
              <a:lightRig rig="soft" dir="tl">
                <a:rot lat="0" lon="0" rev="0"/>
              </a:lightRig>
            </a:scene3d>
            <a:sp3d contourW="25400" prstMaterial="matte">
              <a:bevelT w="25400" h="55880" prst="artDeco"/>
              <a:contourClr>
                <a:schemeClr val="accent2">
                  <a:tint val="20000"/>
                </a:schemeClr>
              </a:contourClr>
            </a:sp3d>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ru-RU" sz="2400" b="1" u="sng" spc="50" dirty="0" smtClean="0">
                <a:ln w="11430"/>
                <a:gradFill>
                  <a:gsLst>
                    <a:gs pos="25000">
                      <a:srgbClr val="FF0000"/>
                    </a:gs>
                    <a:gs pos="53000">
                      <a:srgbClr val="FF0000"/>
                    </a:gs>
                    <a:gs pos="100000">
                      <a:schemeClr val="tx1"/>
                    </a:gs>
                  </a:gsLst>
                  <a:lin ang="5400000"/>
                </a:gradFill>
                <a:effectLst>
                  <a:outerShdw blurRad="76200" dist="50800" dir="5400000" algn="tl" rotWithShape="0">
                    <a:srgbClr val="000000">
                      <a:alpha val="65000"/>
                    </a:srgbClr>
                  </a:outerShdw>
                </a:effectLst>
              </a:rPr>
              <a:t>Ромашов Николай Алексеевич (21.12.1914 – 28.12.1995 гг.) -  </a:t>
            </a:r>
            <a:r>
              <a:rPr lang="ru-RU" sz="2400" b="1" spc="50" dirty="0" smtClean="0">
                <a:ln w="11430"/>
                <a:gradFill>
                  <a:gsLst>
                    <a:gs pos="25000">
                      <a:srgbClr val="FF0000"/>
                    </a:gs>
                    <a:gs pos="53000">
                      <a:srgbClr val="FF0000"/>
                    </a:gs>
                    <a:gs pos="100000">
                      <a:schemeClr val="tx1"/>
                    </a:gs>
                  </a:gsLst>
                  <a:lin ang="5400000"/>
                </a:gradFill>
                <a:effectLst>
                  <a:outerShdw blurRad="76200" dist="50800" dir="5400000" algn="tl" rotWithShape="0">
                    <a:srgbClr val="000000">
                      <a:alpha val="65000"/>
                    </a:srgbClr>
                  </a:outerShdw>
                </a:effectLst>
              </a:rPr>
              <a:t>прадедушка Ромашова Матвея</a:t>
            </a:r>
            <a:endParaRPr lang="ru-RU" sz="2400" b="1" spc="50" dirty="0">
              <a:ln w="11430"/>
              <a:gradFill>
                <a:gsLst>
                  <a:gs pos="25000">
                    <a:srgbClr val="FF0000"/>
                  </a:gs>
                  <a:gs pos="53000">
                    <a:srgbClr val="FF0000"/>
                  </a:gs>
                  <a:gs pos="100000">
                    <a:schemeClr val="tx1"/>
                  </a:gs>
                </a:gsLst>
                <a:lin ang="5400000"/>
              </a:gradFill>
              <a:effectLst>
                <a:outerShdw blurRad="76200" dist="50800" dir="5400000" algn="tl" rotWithShape="0">
                  <a:srgbClr val="000000">
                    <a:alpha val="65000"/>
                  </a:srgbClr>
                </a:outerShdw>
              </a:effectLst>
            </a:endParaRPr>
          </a:p>
        </p:txBody>
      </p:sp>
      <p:sp>
        <p:nvSpPr>
          <p:cNvPr id="6" name="TextBox 5"/>
          <p:cNvSpPr txBox="1"/>
          <p:nvPr/>
        </p:nvSpPr>
        <p:spPr>
          <a:xfrm>
            <a:off x="6612248" y="4060881"/>
            <a:ext cx="2520280" cy="923330"/>
          </a:xfrm>
          <a:prstGeom prst="rect">
            <a:avLst/>
          </a:prstGeom>
          <a:noFill/>
        </p:spPr>
        <p:txBody>
          <a:bodyPr wrap="square" rtlCol="0">
            <a:spAutoFit/>
          </a:bodyPr>
          <a:lstStyle/>
          <a:p>
            <a:pPr algn="ctr"/>
            <a:r>
              <a:rPr lang="ru-RU" i="1" dirty="0" smtClean="0">
                <a:solidFill>
                  <a:srgbClr val="FF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Орденом Отечественной войны </a:t>
            </a:r>
            <a:r>
              <a:rPr lang="en-US" i="1" dirty="0" smtClean="0">
                <a:solidFill>
                  <a:srgbClr val="FF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II </a:t>
            </a:r>
            <a:r>
              <a:rPr lang="ru-RU" i="1" dirty="0" smtClean="0">
                <a:solidFill>
                  <a:srgbClr val="FF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 степени</a:t>
            </a:r>
            <a:endParaRPr lang="ru-RU" i="1" dirty="0">
              <a:solidFill>
                <a:srgbClr val="FF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pic>
        <p:nvPicPr>
          <p:cNvPr id="7" name="Рисунок 6"/>
          <p:cNvPicPr>
            <a:picLocks noChangeAspect="1"/>
          </p:cNvPicPr>
          <p:nvPr/>
        </p:nvPicPr>
        <p:blipFill>
          <a:blip r:embed="rId2" cstate="print"/>
          <a:stretch>
            <a:fillRect/>
          </a:stretch>
        </p:blipFill>
        <p:spPr>
          <a:xfrm>
            <a:off x="6873837" y="2316922"/>
            <a:ext cx="1850219" cy="1754624"/>
          </a:xfrm>
          <a:prstGeom prst="rect">
            <a:avLst/>
          </a:prstGeom>
        </p:spPr>
      </p:pic>
      <p:pic>
        <p:nvPicPr>
          <p:cNvPr id="1028" name="Picture 4" descr="http://numizmatov.com/wp-content/uploads/2015/12/i756.jpg"/>
          <p:cNvPicPr>
            <a:picLocks noChangeAspect="1" noChangeArrowheads="1"/>
          </p:cNvPicPr>
          <p:nvPr/>
        </p:nvPicPr>
        <p:blipFill>
          <a:blip r:embed="rId3" cstate="print">
            <a:extLst>
              <a:ext uri="{28A0092B-C50C-407E-A947-70E740481C1C}">
                <a14:useLocalDpi xmlns:a14="http://schemas.microsoft.com/office/drawing/2010/main" xmlns="" val="0"/>
              </a:ext>
            </a:extLst>
          </a:blip>
          <a:srcRect/>
          <a:stretch>
            <a:fillRect/>
          </a:stretch>
        </p:blipFill>
        <p:spPr bwMode="auto">
          <a:xfrm>
            <a:off x="5040052" y="2514831"/>
            <a:ext cx="1424812" cy="2270200"/>
          </a:xfrm>
          <a:prstGeom prst="rect">
            <a:avLst/>
          </a:prstGeom>
          <a:noFill/>
          <a:extLst>
            <a:ext uri="{909E8E84-426E-40DD-AFC4-6F175D3DCCD1}">
              <a14:hiddenFill xmlns:a14="http://schemas.microsoft.com/office/drawing/2010/main" xmlns="">
                <a:solidFill>
                  <a:srgbClr val="FFFFFF"/>
                </a:solidFill>
              </a14:hiddenFill>
            </a:ext>
          </a:extLst>
        </p:spPr>
      </p:pic>
      <p:sp>
        <p:nvSpPr>
          <p:cNvPr id="10" name="TextBox 9"/>
          <p:cNvSpPr txBox="1"/>
          <p:nvPr/>
        </p:nvSpPr>
        <p:spPr>
          <a:xfrm>
            <a:off x="4651174" y="4843668"/>
            <a:ext cx="2520280" cy="646331"/>
          </a:xfrm>
          <a:prstGeom prst="rect">
            <a:avLst/>
          </a:prstGeom>
          <a:noFill/>
        </p:spPr>
        <p:txBody>
          <a:bodyPr wrap="square" rtlCol="0">
            <a:spAutoFit/>
          </a:bodyPr>
          <a:lstStyle/>
          <a:p>
            <a:pPr algn="ctr"/>
            <a:r>
              <a:rPr lang="ru-RU" i="1" dirty="0" smtClean="0">
                <a:solidFill>
                  <a:srgbClr val="FF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Медалью  «За оборону на Кавказе»</a:t>
            </a:r>
            <a:endParaRPr lang="ru-RU" i="1" dirty="0">
              <a:solidFill>
                <a:srgbClr val="FF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pic>
        <p:nvPicPr>
          <p:cNvPr id="1030" name="Picture 6" descr="http://auction-su.com/uplimg/img_3316908_7e5144133d1dcb3155327775cff9dd50.jpg"/>
          <p:cNvPicPr>
            <a:picLocks noChangeAspect="1" noChangeArrowheads="1"/>
          </p:cNvPicPr>
          <p:nvPr/>
        </p:nvPicPr>
        <p:blipFill>
          <a:blip r:embed="rId4" cstate="print">
            <a:extLst>
              <a:ext uri="{28A0092B-C50C-407E-A947-70E740481C1C}">
                <a14:useLocalDpi xmlns:a14="http://schemas.microsoft.com/office/drawing/2010/main" xmlns="" val="0"/>
              </a:ext>
            </a:extLst>
          </a:blip>
          <a:srcRect/>
          <a:stretch>
            <a:fillRect/>
          </a:stretch>
        </p:blipFill>
        <p:spPr bwMode="auto">
          <a:xfrm>
            <a:off x="2987824" y="2514831"/>
            <a:ext cx="1296144" cy="2397320"/>
          </a:xfrm>
          <a:prstGeom prst="rect">
            <a:avLst/>
          </a:prstGeom>
          <a:noFill/>
          <a:extLst>
            <a:ext uri="{909E8E84-426E-40DD-AFC4-6F175D3DCCD1}">
              <a14:hiddenFill xmlns:a14="http://schemas.microsoft.com/office/drawing/2010/main" xmlns="">
                <a:solidFill>
                  <a:srgbClr val="FFFFFF"/>
                </a:solidFill>
              </a14:hiddenFill>
            </a:ext>
          </a:extLst>
        </p:spPr>
      </p:pic>
      <p:sp>
        <p:nvSpPr>
          <p:cNvPr id="12" name="TextBox 11"/>
          <p:cNvSpPr txBox="1"/>
          <p:nvPr/>
        </p:nvSpPr>
        <p:spPr>
          <a:xfrm>
            <a:off x="2519772" y="5096075"/>
            <a:ext cx="2520280" cy="369332"/>
          </a:xfrm>
          <a:prstGeom prst="rect">
            <a:avLst/>
          </a:prstGeom>
          <a:noFill/>
        </p:spPr>
        <p:txBody>
          <a:bodyPr wrap="square" rtlCol="0">
            <a:spAutoFit/>
          </a:bodyPr>
          <a:lstStyle/>
          <a:p>
            <a:pPr algn="ctr"/>
            <a:r>
              <a:rPr lang="ru-RU" i="1" dirty="0" smtClean="0">
                <a:solidFill>
                  <a:srgbClr val="FF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Медалью «За отвагу»</a:t>
            </a:r>
            <a:endParaRPr lang="ru-RU" i="1" dirty="0">
              <a:solidFill>
                <a:srgbClr val="FF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pic>
        <p:nvPicPr>
          <p:cNvPr id="1026" name="Picture 2" descr="G:\Книга памяти\img216.jpg"/>
          <p:cNvPicPr>
            <a:picLocks noChangeAspect="1" noChangeArrowheads="1"/>
          </p:cNvPicPr>
          <p:nvPr/>
        </p:nvPicPr>
        <p:blipFill>
          <a:blip r:embed="rId5" cstate="print">
            <a:extLst>
              <a:ext uri="{28A0092B-C50C-407E-A947-70E740481C1C}">
                <a14:useLocalDpi xmlns:a14="http://schemas.microsoft.com/office/drawing/2010/main" xmlns="" val="0"/>
              </a:ext>
            </a:extLst>
          </a:blip>
          <a:srcRect/>
          <a:stretch>
            <a:fillRect/>
          </a:stretch>
        </p:blipFill>
        <p:spPr bwMode="auto">
          <a:xfrm>
            <a:off x="532351" y="1352627"/>
            <a:ext cx="2198143" cy="3410912"/>
          </a:xfrm>
          <a:prstGeom prst="rect">
            <a:avLst/>
          </a:prstGeom>
          <a:noFill/>
          <a:extLst>
            <a:ext uri="{909E8E84-426E-40DD-AFC4-6F175D3DCCD1}">
              <a14:hiddenFill xmlns:a14="http://schemas.microsoft.com/office/drawing/2010/main" xmlns="">
                <a:solidFill>
                  <a:srgbClr val="FFFFFF"/>
                </a:solidFill>
              </a14:hiddenFill>
            </a:ext>
          </a:extLst>
        </p:spPr>
      </p:pic>
    </p:spTree>
    <p:extLst>
      <p:ext uri="{BB962C8B-B14F-4D97-AF65-F5344CB8AC3E}">
        <p14:creationId xmlns:p14="http://schemas.microsoft.com/office/powerpoint/2010/main" xmlns="" val="1101805293"/>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Заголовок 1"/>
          <p:cNvSpPr txBox="1">
            <a:spLocks/>
          </p:cNvSpPr>
          <p:nvPr/>
        </p:nvSpPr>
        <p:spPr>
          <a:xfrm>
            <a:off x="2015716" y="613619"/>
            <a:ext cx="5544616" cy="952500"/>
          </a:xfrm>
          <a:prstGeom prst="rect">
            <a:avLst/>
          </a:prstGeom>
        </p:spPr>
        <p:txBody>
          <a:bodyPr vert="horz" lIns="91440" tIns="45720" rIns="91440" bIns="45720" rtlCol="0" anchor="ctr">
            <a:noAutofit/>
            <a:scene3d>
              <a:camera prst="orthographicFront"/>
              <a:lightRig rig="soft" dir="tl">
                <a:rot lat="0" lon="0" rev="0"/>
              </a:lightRig>
            </a:scene3d>
            <a:sp3d contourW="25400" prstMaterial="matte">
              <a:bevelT w="25400" h="55880" prst="artDeco"/>
              <a:contourClr>
                <a:schemeClr val="accent2">
                  <a:tint val="20000"/>
                </a:schemeClr>
              </a:contourClr>
            </a:sp3d>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ru-RU" sz="3200" b="1" u="sng" spc="50" dirty="0">
                <a:ln w="11430"/>
                <a:gradFill>
                  <a:gsLst>
                    <a:gs pos="25000">
                      <a:srgbClr val="FF0000"/>
                    </a:gs>
                    <a:gs pos="53000">
                      <a:srgbClr val="FF0000"/>
                    </a:gs>
                    <a:gs pos="100000">
                      <a:schemeClr val="tx1"/>
                    </a:gs>
                  </a:gsLst>
                  <a:lin ang="5400000"/>
                </a:gradFill>
                <a:effectLst>
                  <a:outerShdw blurRad="76200" dist="50800" dir="5400000" algn="tl" rotWithShape="0">
                    <a:srgbClr val="000000">
                      <a:alpha val="65000"/>
                    </a:srgbClr>
                  </a:outerShdw>
                </a:effectLst>
              </a:rPr>
              <a:t>Муравьев Петр </a:t>
            </a:r>
            <a:r>
              <a:rPr lang="ru-RU" sz="3200" b="1" u="sng" spc="50" dirty="0" smtClean="0">
                <a:ln w="11430"/>
                <a:gradFill>
                  <a:gsLst>
                    <a:gs pos="25000">
                      <a:srgbClr val="FF0000"/>
                    </a:gs>
                    <a:gs pos="53000">
                      <a:srgbClr val="FF0000"/>
                    </a:gs>
                    <a:gs pos="100000">
                      <a:schemeClr val="tx1"/>
                    </a:gs>
                  </a:gsLst>
                  <a:lin ang="5400000"/>
                </a:gradFill>
                <a:effectLst>
                  <a:outerShdw blurRad="76200" dist="50800" dir="5400000" algn="tl" rotWithShape="0">
                    <a:srgbClr val="000000">
                      <a:alpha val="65000"/>
                    </a:srgbClr>
                  </a:outerShdw>
                </a:effectLst>
              </a:rPr>
              <a:t>Степанович - </a:t>
            </a:r>
            <a:endParaRPr lang="ru-RU" sz="3200" b="1" u="sng" spc="50" dirty="0">
              <a:ln w="11430"/>
              <a:gradFill>
                <a:gsLst>
                  <a:gs pos="25000">
                    <a:srgbClr val="FF0000"/>
                  </a:gs>
                  <a:gs pos="53000">
                    <a:srgbClr val="FF0000"/>
                  </a:gs>
                  <a:gs pos="100000">
                    <a:schemeClr val="tx1"/>
                  </a:gs>
                </a:gsLst>
                <a:lin ang="5400000"/>
              </a:gradFill>
              <a:effectLst>
                <a:outerShdw blurRad="76200" dist="50800" dir="5400000" algn="tl" rotWithShape="0">
                  <a:srgbClr val="000000">
                    <a:alpha val="65000"/>
                  </a:srgbClr>
                </a:outerShdw>
              </a:effectLst>
            </a:endParaRPr>
          </a:p>
          <a:p>
            <a:r>
              <a:rPr lang="ru-RU" sz="3200" b="1" spc="50" dirty="0" smtClean="0">
                <a:ln w="11430"/>
                <a:gradFill>
                  <a:gsLst>
                    <a:gs pos="25000">
                      <a:srgbClr val="FF0000"/>
                    </a:gs>
                    <a:gs pos="53000">
                      <a:srgbClr val="FF0000"/>
                    </a:gs>
                    <a:gs pos="100000">
                      <a:schemeClr val="tx1"/>
                    </a:gs>
                  </a:gsLst>
                  <a:lin ang="5400000"/>
                </a:gradFill>
                <a:effectLst>
                  <a:outerShdw blurRad="76200" dist="50800" dir="5400000" algn="tl" rotWithShape="0">
                    <a:srgbClr val="000000">
                      <a:alpha val="65000"/>
                    </a:srgbClr>
                  </a:outerShdw>
                </a:effectLst>
              </a:rPr>
              <a:t>прадедушка </a:t>
            </a:r>
            <a:r>
              <a:rPr lang="ru-RU" sz="3200" b="1" spc="50" dirty="0">
                <a:ln w="11430"/>
                <a:gradFill>
                  <a:gsLst>
                    <a:gs pos="25000">
                      <a:srgbClr val="FF0000"/>
                    </a:gs>
                    <a:gs pos="53000">
                      <a:srgbClr val="FF0000"/>
                    </a:gs>
                    <a:gs pos="100000">
                      <a:schemeClr val="tx1"/>
                    </a:gs>
                  </a:gsLst>
                  <a:lin ang="5400000"/>
                </a:gradFill>
                <a:effectLst>
                  <a:outerShdw blurRad="76200" dist="50800" dir="5400000" algn="tl" rotWithShape="0">
                    <a:srgbClr val="000000">
                      <a:alpha val="65000"/>
                    </a:srgbClr>
                  </a:outerShdw>
                </a:effectLst>
              </a:rPr>
              <a:t>Муравьева Миши</a:t>
            </a:r>
          </a:p>
        </p:txBody>
      </p:sp>
      <p:pic>
        <p:nvPicPr>
          <p:cNvPr id="6" name="Рисунок 5"/>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2267744" y="2310006"/>
            <a:ext cx="2184366" cy="3150204"/>
          </a:xfrm>
          <a:prstGeom prst="rect">
            <a:avLst/>
          </a:prstGeom>
        </p:spPr>
      </p:pic>
      <p:sp>
        <p:nvSpPr>
          <p:cNvPr id="7" name="TextBox 6"/>
          <p:cNvSpPr txBox="1"/>
          <p:nvPr/>
        </p:nvSpPr>
        <p:spPr>
          <a:xfrm>
            <a:off x="4788024" y="3238777"/>
            <a:ext cx="2880320" cy="646331"/>
          </a:xfrm>
          <a:prstGeom prst="rect">
            <a:avLst/>
          </a:prstGeom>
          <a:noFill/>
        </p:spPr>
        <p:txBody>
          <a:bodyPr wrap="square" rtlCol="0">
            <a:spAutoFit/>
          </a:bodyPr>
          <a:lstStyle/>
          <a:p>
            <a:pPr algn="ctr"/>
            <a:r>
              <a:rPr lang="ru-RU" dirty="0" smtClean="0">
                <a:latin typeface="Times New Roman" panose="02020603050405020304" pitchFamily="18" charset="0"/>
                <a:cs typeface="Times New Roman" panose="02020603050405020304" pitchFamily="18" charset="0"/>
              </a:rPr>
              <a:t>Погиб в 1942 г. под Смоленском.</a:t>
            </a:r>
            <a:endParaRPr lang="ru-RU"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xmlns="" val="2230807422"/>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34" name="Picture 10"/>
          <p:cNvPicPr>
            <a:picLocks noChangeAspect="1" noChangeArrowheads="1"/>
          </p:cNvPicPr>
          <p:nvPr/>
        </p:nvPicPr>
        <p:blipFill>
          <a:blip r:embed="rId2" cstate="print">
            <a:extLst>
              <a:ext uri="{28A0092B-C50C-407E-A947-70E740481C1C}">
                <a14:useLocalDpi xmlns:a14="http://schemas.microsoft.com/office/drawing/2010/main" xmlns="" val="0"/>
              </a:ext>
            </a:extLst>
          </a:blip>
          <a:srcRect/>
          <a:stretch>
            <a:fillRect/>
          </a:stretch>
        </p:blipFill>
        <p:spPr bwMode="auto">
          <a:xfrm>
            <a:off x="0" y="0"/>
            <a:ext cx="9144000" cy="5714999"/>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pic>
      <p:sp>
        <p:nvSpPr>
          <p:cNvPr id="8" name="Заголовок 1"/>
          <p:cNvSpPr>
            <a:spLocks noGrp="1"/>
          </p:cNvSpPr>
          <p:nvPr>
            <p:ph type="title"/>
          </p:nvPr>
        </p:nvSpPr>
        <p:spPr>
          <a:xfrm>
            <a:off x="765175" y="141288"/>
            <a:ext cx="8229600" cy="952500"/>
          </a:xfrm>
        </p:spPr>
        <p:txBody>
          <a:bodyPr>
            <a:no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r>
              <a:rPr lang="ru-RU" sz="2400" b="1" spc="50" dirty="0" smtClean="0">
                <a:ln w="11430"/>
                <a:gradFill>
                  <a:gsLst>
                    <a:gs pos="25000">
                      <a:srgbClr val="FF0000"/>
                    </a:gs>
                    <a:gs pos="52900">
                      <a:srgbClr val="FF0000"/>
                    </a:gs>
                    <a:gs pos="100000">
                      <a:schemeClr val="tx1"/>
                    </a:gs>
                  </a:gsLst>
                  <a:lin ang="5400000"/>
                </a:gradFill>
                <a:effectLst>
                  <a:outerShdw blurRad="76200" dist="50800" dir="5400000" algn="tl" rotWithShape="0">
                    <a:srgbClr val="000000">
                      <a:alpha val="65000"/>
                    </a:srgbClr>
                  </a:outerShdw>
                </a:effectLst>
              </a:rPr>
              <a:t>Прадедушка Козлова Паши – </a:t>
            </a:r>
            <a:r>
              <a:rPr lang="ru-RU" sz="2400" b="1" u="sng" spc="50" dirty="0" smtClean="0">
                <a:ln w="11430"/>
                <a:gradFill>
                  <a:gsLst>
                    <a:gs pos="25000">
                      <a:srgbClr val="FF0000"/>
                    </a:gs>
                    <a:gs pos="52900">
                      <a:srgbClr val="FF0000"/>
                    </a:gs>
                    <a:gs pos="100000">
                      <a:schemeClr val="tx1"/>
                    </a:gs>
                  </a:gsLst>
                  <a:lin ang="5400000"/>
                </a:gradFill>
                <a:effectLst>
                  <a:outerShdw blurRad="76200" dist="50800" dir="5400000" algn="tl" rotWithShape="0">
                    <a:srgbClr val="000000">
                      <a:alpha val="65000"/>
                    </a:srgbClr>
                  </a:outerShdw>
                </a:effectLst>
              </a:rPr>
              <a:t>Виктор Иванович Козлов</a:t>
            </a:r>
            <a:endParaRPr lang="ru-RU" sz="2400" b="1" u="sng" spc="50" dirty="0">
              <a:ln w="11430"/>
              <a:gradFill>
                <a:gsLst>
                  <a:gs pos="25000">
                    <a:srgbClr val="FF0000"/>
                  </a:gs>
                  <a:gs pos="52900">
                    <a:srgbClr val="FF0000"/>
                  </a:gs>
                  <a:gs pos="100000">
                    <a:schemeClr val="tx1"/>
                  </a:gs>
                </a:gsLst>
                <a:lin ang="5400000"/>
              </a:gradFill>
              <a:effectLst>
                <a:outerShdw blurRad="76200" dist="50800" dir="5400000" algn="tl" rotWithShape="0">
                  <a:srgbClr val="000000">
                    <a:alpha val="65000"/>
                  </a:srgbClr>
                </a:outerShdw>
              </a:effectLst>
            </a:endParaRPr>
          </a:p>
        </p:txBody>
      </p:sp>
      <p:pic>
        <p:nvPicPr>
          <p:cNvPr id="9" name="Рисунок 8"/>
          <p:cNvPicPr>
            <a:picLocks noChangeAspect="1"/>
          </p:cNvPicPr>
          <p:nvPr/>
        </p:nvPicPr>
        <p:blipFill rotWithShape="1">
          <a:blip r:embed="rId3" cstate="print">
            <a:extLst>
              <a:ext uri="{28A0092B-C50C-407E-A947-70E740481C1C}">
                <a14:useLocalDpi xmlns:a14="http://schemas.microsoft.com/office/drawing/2010/main" xmlns="" val="0"/>
              </a:ext>
            </a:extLst>
          </a:blip>
          <a:srcRect r="4741" b="6334"/>
          <a:stretch/>
        </p:blipFill>
        <p:spPr>
          <a:xfrm>
            <a:off x="5940152" y="1108984"/>
            <a:ext cx="2520280" cy="3504965"/>
          </a:xfrm>
          <a:prstGeom prst="rect">
            <a:avLst/>
          </a:prstGeom>
        </p:spPr>
      </p:pic>
      <p:sp>
        <p:nvSpPr>
          <p:cNvPr id="10" name="TextBox 9"/>
          <p:cNvSpPr txBox="1"/>
          <p:nvPr/>
        </p:nvSpPr>
        <p:spPr>
          <a:xfrm>
            <a:off x="1259632" y="1174262"/>
            <a:ext cx="4464496" cy="1477328"/>
          </a:xfrm>
          <a:prstGeom prst="rect">
            <a:avLst/>
          </a:prstGeom>
          <a:noFill/>
        </p:spPr>
        <p:txBody>
          <a:bodyPr wrap="square" rtlCol="0">
            <a:spAutoFit/>
          </a:bodyPr>
          <a:lstStyle/>
          <a:p>
            <a:pPr algn="ctr"/>
            <a:r>
              <a:rPr lang="ru-RU" dirty="0" smtClean="0">
                <a:latin typeface="Times New Roman" pitchFamily="18" charset="0"/>
                <a:cs typeface="Times New Roman" pitchFamily="18" charset="0"/>
              </a:rPr>
              <a:t>Участник Великой Отечественной войны. В мае 1941 г. был призван в армию во Владивосток. Служил водителем. Вернулся домой в декабре 1946 г., после русско-японской войны. Имеет награды. </a:t>
            </a:r>
            <a:endParaRPr lang="ru-RU" dirty="0">
              <a:latin typeface="Times New Roman" pitchFamily="18" charset="0"/>
              <a:cs typeface="Times New Roman" pitchFamily="18" charset="0"/>
            </a:endParaRPr>
          </a:p>
        </p:txBody>
      </p:sp>
      <p:sp>
        <p:nvSpPr>
          <p:cNvPr id="11" name="AutoShape 2" descr="https://pedportal.net/attachments/000/535/778/535778.jpg?1427711362"/>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xmlns="">
                <a:solidFill>
                  <a:srgbClr val="FFFFFF"/>
                </a:solidFill>
              </a14:hiddenFill>
            </a:ext>
          </a:extLst>
        </p:spPr>
        <p:txBody>
          <a:bodyPr vert="horz" wrap="square" lIns="91440" tIns="45720" rIns="91440" bIns="45720" numCol="1" anchor="t" anchorCtr="0" compatLnSpc="1">
            <a:prstTxWarp prst="textNoShape">
              <a:avLst/>
            </a:prstTxWarp>
          </a:bodyPr>
          <a:lstStyle/>
          <a:p>
            <a:endParaRPr lang="ru-RU"/>
          </a:p>
        </p:txBody>
      </p:sp>
      <p:sp>
        <p:nvSpPr>
          <p:cNvPr id="12" name="AutoShape 5" descr="http://oboi.cc/uploads/11_05_2013/view/201209/oboik.ru_25907.jpg"/>
          <p:cNvSpPr>
            <a:spLocks noChangeAspect="1" noChangeArrowheads="1"/>
          </p:cNvSpPr>
          <p:nvPr/>
        </p:nvSpPr>
        <p:spPr bwMode="auto">
          <a:xfrm>
            <a:off x="307975" y="7937"/>
            <a:ext cx="304800" cy="304801"/>
          </a:xfrm>
          <a:prstGeom prst="rect">
            <a:avLst/>
          </a:prstGeom>
          <a:noFill/>
          <a:extLst>
            <a:ext uri="{909E8E84-426E-40DD-AFC4-6F175D3DCCD1}">
              <a14:hiddenFill xmlns:a14="http://schemas.microsoft.com/office/drawing/2010/main" xmlns="">
                <a:solidFill>
                  <a:srgbClr val="FFFFFF"/>
                </a:solidFill>
              </a14:hiddenFill>
            </a:ext>
          </a:extLst>
        </p:spPr>
        <p:txBody>
          <a:bodyPr vert="horz" wrap="square" lIns="91440" tIns="45720" rIns="91440" bIns="45720" numCol="1" anchor="t" anchorCtr="0" compatLnSpc="1">
            <a:prstTxWarp prst="textNoShape">
              <a:avLst/>
            </a:prstTxWarp>
          </a:bodyPr>
          <a:lstStyle/>
          <a:p>
            <a:endParaRPr lang="ru-RU"/>
          </a:p>
        </p:txBody>
      </p:sp>
      <p:sp>
        <p:nvSpPr>
          <p:cNvPr id="13" name="AutoShape 7" descr="http://oboi.cc/uploads/11_05_2013/view/201209/oboik.ru_25907.jpg"/>
          <p:cNvSpPr>
            <a:spLocks noChangeAspect="1" noChangeArrowheads="1"/>
          </p:cNvSpPr>
          <p:nvPr/>
        </p:nvSpPr>
        <p:spPr bwMode="auto">
          <a:xfrm>
            <a:off x="460375" y="160337"/>
            <a:ext cx="304800" cy="304801"/>
          </a:xfrm>
          <a:prstGeom prst="rect">
            <a:avLst/>
          </a:prstGeom>
          <a:noFill/>
          <a:extLst>
            <a:ext uri="{909E8E84-426E-40DD-AFC4-6F175D3DCCD1}">
              <a14:hiddenFill xmlns:a14="http://schemas.microsoft.com/office/drawing/2010/main" xmlns="">
                <a:solidFill>
                  <a:srgbClr val="FFFFFF"/>
                </a:solidFill>
              </a14:hiddenFill>
            </a:ext>
          </a:extLst>
        </p:spPr>
        <p:txBody>
          <a:bodyPr vert="horz" wrap="square" lIns="91440" tIns="45720" rIns="91440" bIns="45720" numCol="1" anchor="t" anchorCtr="0" compatLnSpc="1">
            <a:prstTxWarp prst="textNoShape">
              <a:avLst/>
            </a:prstTxWarp>
          </a:bodyPr>
          <a:lstStyle/>
          <a:p>
            <a:endParaRPr lang="ru-RU"/>
          </a:p>
        </p:txBody>
      </p:sp>
      <p:sp>
        <p:nvSpPr>
          <p:cNvPr id="14" name="AutoShape 9" descr="http://oboi.cc/uploads/11_05_2013/view/201209/oboik.ru_25907.jpg"/>
          <p:cNvSpPr>
            <a:spLocks noChangeAspect="1" noChangeArrowheads="1"/>
          </p:cNvSpPr>
          <p:nvPr/>
        </p:nvSpPr>
        <p:spPr bwMode="auto">
          <a:xfrm>
            <a:off x="612775" y="312737"/>
            <a:ext cx="304800" cy="304801"/>
          </a:xfrm>
          <a:prstGeom prst="rect">
            <a:avLst/>
          </a:prstGeom>
          <a:noFill/>
          <a:extLst>
            <a:ext uri="{909E8E84-426E-40DD-AFC4-6F175D3DCCD1}">
              <a14:hiddenFill xmlns:a14="http://schemas.microsoft.com/office/drawing/2010/main" xmlns="">
                <a:solidFill>
                  <a:srgbClr val="FFFFFF"/>
                </a:solidFill>
              </a14:hiddenFill>
            </a:ext>
          </a:extLst>
        </p:spPr>
        <p:txBody>
          <a:bodyPr vert="horz" wrap="square" lIns="91440" tIns="45720" rIns="91440" bIns="45720" numCol="1" anchor="t" anchorCtr="0" compatLnSpc="1">
            <a:prstTxWarp prst="textNoShape">
              <a:avLst/>
            </a:prstTxWarp>
          </a:bodyPr>
          <a:lstStyle/>
          <a:p>
            <a:endParaRPr lang="ru-RU"/>
          </a:p>
        </p:txBody>
      </p:sp>
    </p:spTree>
    <p:extLst>
      <p:ext uri="{BB962C8B-B14F-4D97-AF65-F5344CB8AC3E}">
        <p14:creationId xmlns:p14="http://schemas.microsoft.com/office/powerpoint/2010/main" xmlns="" val="1807814377"/>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AutoShape 2" descr="https://avatars.mds.yandex.net/get-pdb/215709/a33de3eb-41ad-4b2c-a24f-9cd4b7876196/s1200"/>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xmlns="">
                <a:solidFill>
                  <a:srgbClr val="FFFFFF"/>
                </a:solidFill>
              </a14:hiddenFill>
            </a:ext>
          </a:extLst>
        </p:spPr>
        <p:txBody>
          <a:bodyPr vert="horz" wrap="square" lIns="91440" tIns="45720" rIns="91440" bIns="45720" numCol="1" anchor="t" anchorCtr="0" compatLnSpc="1">
            <a:prstTxWarp prst="textNoShape">
              <a:avLst/>
            </a:prstTxWarp>
          </a:bodyPr>
          <a:lstStyle/>
          <a:p>
            <a:endParaRPr lang="ru-RU"/>
          </a:p>
        </p:txBody>
      </p:sp>
      <p:sp>
        <p:nvSpPr>
          <p:cNvPr id="6" name="AutoShape 4" descr="https://avatars.mds.yandex.net/get-pdb/215709/a33de3eb-41ad-4b2c-a24f-9cd4b7876196/s1200"/>
          <p:cNvSpPr>
            <a:spLocks noChangeAspect="1" noChangeArrowheads="1"/>
          </p:cNvSpPr>
          <p:nvPr/>
        </p:nvSpPr>
        <p:spPr bwMode="auto">
          <a:xfrm>
            <a:off x="307975" y="7937"/>
            <a:ext cx="304800" cy="304801"/>
          </a:xfrm>
          <a:prstGeom prst="rect">
            <a:avLst/>
          </a:prstGeom>
          <a:noFill/>
          <a:extLst>
            <a:ext uri="{909E8E84-426E-40DD-AFC4-6F175D3DCCD1}">
              <a14:hiddenFill xmlns:a14="http://schemas.microsoft.com/office/drawing/2010/main" xmlns="">
                <a:solidFill>
                  <a:srgbClr val="FFFFFF"/>
                </a:solidFill>
              </a14:hiddenFill>
            </a:ext>
          </a:extLst>
        </p:spPr>
        <p:txBody>
          <a:bodyPr vert="horz" wrap="square" lIns="91440" tIns="45720" rIns="91440" bIns="45720" numCol="1" anchor="t" anchorCtr="0" compatLnSpc="1">
            <a:prstTxWarp prst="textNoShape">
              <a:avLst/>
            </a:prstTxWarp>
          </a:bodyPr>
          <a:lstStyle/>
          <a:p>
            <a:endParaRPr lang="ru-RU"/>
          </a:p>
        </p:txBody>
      </p:sp>
      <p:pic>
        <p:nvPicPr>
          <p:cNvPr id="3077" name="Picture 5" descr="C:\Users\МБДОУ детский сад Со\Downloads\0001-001-.jpg"/>
          <p:cNvPicPr>
            <a:picLocks noChangeAspect="1" noChangeArrowheads="1"/>
          </p:cNvPicPr>
          <p:nvPr/>
        </p:nvPicPr>
        <p:blipFill>
          <a:blip r:embed="rId2" cstate="print">
            <a:extLst>
              <a:ext uri="{28A0092B-C50C-407E-A947-70E740481C1C}">
                <a14:useLocalDpi xmlns:a14="http://schemas.microsoft.com/office/drawing/2010/main" xmlns="" val="0"/>
              </a:ext>
            </a:extLst>
          </a:blip>
          <a:srcRect/>
          <a:stretch>
            <a:fillRect/>
          </a:stretch>
        </p:blipFill>
        <p:spPr bwMode="auto">
          <a:xfrm>
            <a:off x="0" y="0"/>
            <a:ext cx="9143999" cy="5715000"/>
          </a:xfrm>
          <a:prstGeom prst="rect">
            <a:avLst/>
          </a:prstGeom>
          <a:noFill/>
          <a:extLst>
            <a:ext uri="{909E8E84-426E-40DD-AFC4-6F175D3DCCD1}">
              <a14:hiddenFill xmlns:a14="http://schemas.microsoft.com/office/drawing/2010/main" xmlns="">
                <a:solidFill>
                  <a:srgbClr val="FFFFFF"/>
                </a:solidFill>
              </a14:hiddenFill>
            </a:ext>
          </a:extLst>
        </p:spPr>
      </p:pic>
      <p:pic>
        <p:nvPicPr>
          <p:cNvPr id="2050" name="Picture 2" descr="G:\Книга памяти\Цирулев.jpg"/>
          <p:cNvPicPr>
            <a:picLocks noChangeAspect="1" noChangeArrowheads="1"/>
          </p:cNvPicPr>
          <p:nvPr/>
        </p:nvPicPr>
        <p:blipFill>
          <a:blip r:embed="rId3" cstate="print">
            <a:extLst>
              <a:ext uri="{28A0092B-C50C-407E-A947-70E740481C1C}">
                <a14:useLocalDpi xmlns:a14="http://schemas.microsoft.com/office/drawing/2010/main" xmlns="" val="0"/>
              </a:ext>
            </a:extLst>
          </a:blip>
          <a:srcRect/>
          <a:stretch>
            <a:fillRect/>
          </a:stretch>
        </p:blipFill>
        <p:spPr bwMode="auto">
          <a:xfrm>
            <a:off x="1115616" y="1561356"/>
            <a:ext cx="2592287" cy="3210940"/>
          </a:xfrm>
          <a:prstGeom prst="rect">
            <a:avLst/>
          </a:prstGeom>
          <a:noFill/>
          <a:extLst>
            <a:ext uri="{909E8E84-426E-40DD-AFC4-6F175D3DCCD1}">
              <a14:hiddenFill xmlns:a14="http://schemas.microsoft.com/office/drawing/2010/main" xmlns="">
                <a:solidFill>
                  <a:srgbClr val="FFFFFF"/>
                </a:solidFill>
              </a14:hiddenFill>
            </a:ext>
          </a:extLst>
        </p:spPr>
      </p:pic>
      <p:sp>
        <p:nvSpPr>
          <p:cNvPr id="12" name="Заголовок 1"/>
          <p:cNvSpPr txBox="1">
            <a:spLocks/>
          </p:cNvSpPr>
          <p:nvPr/>
        </p:nvSpPr>
        <p:spPr>
          <a:xfrm>
            <a:off x="131537" y="481236"/>
            <a:ext cx="8880921" cy="952500"/>
          </a:xfrm>
          <a:prstGeom prst="rect">
            <a:avLst/>
          </a:prstGeom>
        </p:spPr>
        <p:txBody>
          <a:bodyPr vert="horz" lIns="91440" tIns="45720" rIns="91440" bIns="45720" rtlCol="0" anchor="ctr">
            <a:noAutofit/>
            <a:scene3d>
              <a:camera prst="orthographicFront"/>
              <a:lightRig rig="soft" dir="tl">
                <a:rot lat="0" lon="0" rev="0"/>
              </a:lightRig>
            </a:scene3d>
            <a:sp3d contourW="25400" prstMaterial="matte">
              <a:bevelT w="25400" h="55880" prst="artDeco"/>
              <a:contourClr>
                <a:schemeClr val="accent2">
                  <a:tint val="20000"/>
                </a:schemeClr>
              </a:contourClr>
            </a:sp3d>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ru-RU" sz="2800" b="1" u="sng" spc="50" dirty="0" err="1" smtClean="0">
                <a:ln w="11430"/>
                <a:gradFill>
                  <a:gsLst>
                    <a:gs pos="25000">
                      <a:srgbClr val="FF0000"/>
                    </a:gs>
                    <a:gs pos="53000">
                      <a:srgbClr val="FF0000"/>
                    </a:gs>
                    <a:gs pos="100000">
                      <a:schemeClr val="tx1"/>
                    </a:gs>
                  </a:gsLst>
                  <a:lin ang="5400000"/>
                </a:gradFill>
                <a:effectLst>
                  <a:outerShdw blurRad="76200" dist="50800" dir="5400000" algn="tl" rotWithShape="0">
                    <a:srgbClr val="000000">
                      <a:alpha val="65000"/>
                    </a:srgbClr>
                  </a:outerShdw>
                </a:effectLst>
              </a:rPr>
              <a:t>Цирулев</a:t>
            </a:r>
            <a:r>
              <a:rPr lang="ru-RU" sz="2800" b="1" u="sng" spc="50" dirty="0" smtClean="0">
                <a:ln w="11430"/>
                <a:gradFill>
                  <a:gsLst>
                    <a:gs pos="25000">
                      <a:srgbClr val="FF0000"/>
                    </a:gs>
                    <a:gs pos="53000">
                      <a:srgbClr val="FF0000"/>
                    </a:gs>
                    <a:gs pos="100000">
                      <a:schemeClr val="tx1"/>
                    </a:gs>
                  </a:gsLst>
                  <a:lin ang="5400000"/>
                </a:gradFill>
                <a:effectLst>
                  <a:outerShdw blurRad="76200" dist="50800" dir="5400000" algn="tl" rotWithShape="0">
                    <a:srgbClr val="000000">
                      <a:alpha val="65000"/>
                    </a:srgbClr>
                  </a:outerShdw>
                </a:effectLst>
              </a:rPr>
              <a:t> Петр Архипович - </a:t>
            </a:r>
          </a:p>
          <a:p>
            <a:r>
              <a:rPr lang="ru-RU" sz="2800" b="1" spc="50" dirty="0" smtClean="0">
                <a:ln w="11430"/>
                <a:gradFill>
                  <a:gsLst>
                    <a:gs pos="25000">
                      <a:srgbClr val="FF0000"/>
                    </a:gs>
                    <a:gs pos="53000">
                      <a:srgbClr val="FF0000"/>
                    </a:gs>
                    <a:gs pos="100000">
                      <a:schemeClr val="tx1"/>
                    </a:gs>
                  </a:gsLst>
                  <a:lin ang="5400000"/>
                </a:gradFill>
                <a:effectLst>
                  <a:outerShdw blurRad="76200" dist="50800" dir="5400000" algn="tl" rotWithShape="0">
                    <a:srgbClr val="000000">
                      <a:alpha val="65000"/>
                    </a:srgbClr>
                  </a:outerShdw>
                </a:effectLst>
              </a:rPr>
              <a:t>прадедушка </a:t>
            </a:r>
            <a:r>
              <a:rPr lang="ru-RU" sz="2800" b="1" spc="50" dirty="0" err="1" smtClean="0">
                <a:ln w="11430"/>
                <a:gradFill>
                  <a:gsLst>
                    <a:gs pos="25000">
                      <a:srgbClr val="FF0000"/>
                    </a:gs>
                    <a:gs pos="53000">
                      <a:srgbClr val="FF0000"/>
                    </a:gs>
                    <a:gs pos="100000">
                      <a:schemeClr val="tx1"/>
                    </a:gs>
                  </a:gsLst>
                  <a:lin ang="5400000"/>
                </a:gradFill>
                <a:effectLst>
                  <a:outerShdw blurRad="76200" dist="50800" dir="5400000" algn="tl" rotWithShape="0">
                    <a:srgbClr val="000000">
                      <a:alpha val="65000"/>
                    </a:srgbClr>
                  </a:outerShdw>
                </a:effectLst>
              </a:rPr>
              <a:t>Цирулевых</a:t>
            </a:r>
            <a:r>
              <a:rPr lang="ru-RU" sz="2800" b="1" spc="50" dirty="0" smtClean="0">
                <a:ln w="11430"/>
                <a:gradFill>
                  <a:gsLst>
                    <a:gs pos="25000">
                      <a:srgbClr val="FF0000"/>
                    </a:gs>
                    <a:gs pos="53000">
                      <a:srgbClr val="FF0000"/>
                    </a:gs>
                    <a:gs pos="100000">
                      <a:schemeClr val="tx1"/>
                    </a:gs>
                  </a:gsLst>
                  <a:lin ang="5400000"/>
                </a:gradFill>
                <a:effectLst>
                  <a:outerShdw blurRad="76200" dist="50800" dir="5400000" algn="tl" rotWithShape="0">
                    <a:srgbClr val="000000">
                      <a:alpha val="65000"/>
                    </a:srgbClr>
                  </a:outerShdw>
                </a:effectLst>
              </a:rPr>
              <a:t> Розы и Миши</a:t>
            </a:r>
            <a:endParaRPr lang="ru-RU" sz="2800" b="1" spc="50" dirty="0">
              <a:ln w="11430"/>
              <a:gradFill>
                <a:gsLst>
                  <a:gs pos="25000">
                    <a:srgbClr val="FF0000"/>
                  </a:gs>
                  <a:gs pos="53000">
                    <a:srgbClr val="FF0000"/>
                  </a:gs>
                  <a:gs pos="100000">
                    <a:schemeClr val="tx1"/>
                  </a:gs>
                </a:gsLst>
                <a:lin ang="5400000"/>
              </a:gradFill>
              <a:effectLst>
                <a:outerShdw blurRad="76200" dist="50800" dir="5400000" algn="tl" rotWithShape="0">
                  <a:srgbClr val="000000">
                    <a:alpha val="65000"/>
                  </a:srgbClr>
                </a:outerShdw>
              </a:effectLst>
            </a:endParaRPr>
          </a:p>
        </p:txBody>
      </p:sp>
      <p:sp>
        <p:nvSpPr>
          <p:cNvPr id="2" name="TextBox 1"/>
          <p:cNvSpPr txBox="1"/>
          <p:nvPr/>
        </p:nvSpPr>
        <p:spPr>
          <a:xfrm>
            <a:off x="4211960" y="1728248"/>
            <a:ext cx="3168352" cy="1477328"/>
          </a:xfrm>
          <a:prstGeom prst="rect">
            <a:avLst/>
          </a:prstGeom>
          <a:noFill/>
        </p:spPr>
        <p:txBody>
          <a:bodyPr wrap="square" rtlCol="0">
            <a:spAutoFit/>
          </a:bodyPr>
          <a:lstStyle/>
          <a:p>
            <a:pPr algn="ctr"/>
            <a:r>
              <a:rPr lang="ru-RU" dirty="0" smtClean="0">
                <a:latin typeface="Times New Roman" pitchFamily="18" charset="0"/>
                <a:cs typeface="Times New Roman" pitchFamily="18" charset="0"/>
              </a:rPr>
              <a:t>1941-1945 годы служил водителем под Ленинградом. Возил продукты через </a:t>
            </a:r>
            <a:r>
              <a:rPr lang="ru-RU" dirty="0">
                <a:latin typeface="Times New Roman" pitchFamily="18" charset="0"/>
                <a:cs typeface="Times New Roman" pitchFamily="18" charset="0"/>
              </a:rPr>
              <a:t>Л</a:t>
            </a:r>
            <a:r>
              <a:rPr lang="ru-RU" dirty="0" smtClean="0">
                <a:latin typeface="Times New Roman" pitchFamily="18" charset="0"/>
                <a:cs typeface="Times New Roman" pitchFamily="18" charset="0"/>
              </a:rPr>
              <a:t>адогу.</a:t>
            </a:r>
          </a:p>
          <a:p>
            <a:pPr algn="ctr"/>
            <a:r>
              <a:rPr lang="ru-RU" dirty="0" smtClean="0">
                <a:latin typeface="Times New Roman" pitchFamily="18" charset="0"/>
                <a:cs typeface="Times New Roman" pitchFamily="18" charset="0"/>
              </a:rPr>
              <a:t>Прадедушка умер в 2007 году в 93 года. </a:t>
            </a:r>
            <a:endParaRPr lang="ru-RU" dirty="0">
              <a:latin typeface="Times New Roman" pitchFamily="18" charset="0"/>
              <a:cs typeface="Times New Roman" pitchFamily="18" charset="0"/>
            </a:endParaRPr>
          </a:p>
        </p:txBody>
      </p:sp>
    </p:spTree>
    <p:extLst>
      <p:ext uri="{BB962C8B-B14F-4D97-AF65-F5344CB8AC3E}">
        <p14:creationId xmlns:p14="http://schemas.microsoft.com/office/powerpoint/2010/main" xmlns="" val="1108156202"/>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28596" y="357170"/>
            <a:ext cx="8229600" cy="952500"/>
          </a:xfrm>
        </p:spPr>
        <p:txBody>
          <a:bodyPr>
            <a:noAutofit/>
          </a:bodyPr>
          <a:lstStyle/>
          <a:p>
            <a:r>
              <a:rPr lang="ru-RU" sz="3000" b="1" dirty="0" smtClean="0">
                <a:solidFill>
                  <a:srgbClr val="FF0000"/>
                </a:solidFill>
                <a:effectLst>
                  <a:outerShdw blurRad="38100" dist="38100" dir="2700000" algn="tl">
                    <a:srgbClr val="000000">
                      <a:alpha val="43137"/>
                    </a:srgbClr>
                  </a:outerShdw>
                </a:effectLst>
              </a:rPr>
              <a:t>Ефремов Владимир Иванович </a:t>
            </a:r>
            <a:br>
              <a:rPr lang="ru-RU" sz="3000" b="1" dirty="0" smtClean="0">
                <a:solidFill>
                  <a:srgbClr val="FF0000"/>
                </a:solidFill>
                <a:effectLst>
                  <a:outerShdw blurRad="38100" dist="38100" dir="2700000" algn="tl">
                    <a:srgbClr val="000000">
                      <a:alpha val="43137"/>
                    </a:srgbClr>
                  </a:outerShdw>
                </a:effectLst>
              </a:rPr>
            </a:br>
            <a:r>
              <a:rPr lang="ru-RU" sz="3000" b="1" dirty="0" smtClean="0">
                <a:solidFill>
                  <a:srgbClr val="FF0000"/>
                </a:solidFill>
                <a:effectLst>
                  <a:outerShdw blurRad="38100" dist="38100" dir="2700000" algn="tl">
                    <a:srgbClr val="000000">
                      <a:alpha val="43137"/>
                    </a:srgbClr>
                  </a:outerShdw>
                </a:effectLst>
              </a:rPr>
              <a:t>(1908 – 12.10.1986 гг.) – </a:t>
            </a:r>
            <a:br>
              <a:rPr lang="ru-RU" sz="3000" b="1" dirty="0" smtClean="0">
                <a:solidFill>
                  <a:srgbClr val="FF0000"/>
                </a:solidFill>
                <a:effectLst>
                  <a:outerShdw blurRad="38100" dist="38100" dir="2700000" algn="tl">
                    <a:srgbClr val="000000">
                      <a:alpha val="43137"/>
                    </a:srgbClr>
                  </a:outerShdw>
                </a:effectLst>
              </a:rPr>
            </a:br>
            <a:r>
              <a:rPr lang="ru-RU" sz="3000" b="1" dirty="0" smtClean="0">
                <a:solidFill>
                  <a:srgbClr val="FF0000"/>
                </a:solidFill>
                <a:effectLst>
                  <a:outerShdw blurRad="38100" dist="38100" dir="2700000" algn="tl">
                    <a:srgbClr val="000000">
                      <a:alpha val="43137"/>
                    </a:srgbClr>
                  </a:outerShdw>
                </a:effectLst>
              </a:rPr>
              <a:t>прадедушка </a:t>
            </a:r>
            <a:r>
              <a:rPr lang="ru-RU" sz="3000" b="1" dirty="0" err="1" smtClean="0">
                <a:solidFill>
                  <a:srgbClr val="FF0000"/>
                </a:solidFill>
                <a:effectLst>
                  <a:outerShdw blurRad="38100" dist="38100" dir="2700000" algn="tl">
                    <a:srgbClr val="000000">
                      <a:alpha val="43137"/>
                    </a:srgbClr>
                  </a:outerShdw>
                </a:effectLst>
              </a:rPr>
              <a:t>Свиненковой</a:t>
            </a:r>
            <a:r>
              <a:rPr lang="ru-RU" sz="3000" b="1" dirty="0" smtClean="0">
                <a:solidFill>
                  <a:srgbClr val="FF0000"/>
                </a:solidFill>
                <a:effectLst>
                  <a:outerShdw blurRad="38100" dist="38100" dir="2700000" algn="tl">
                    <a:srgbClr val="000000">
                      <a:alpha val="43137"/>
                    </a:srgbClr>
                  </a:outerShdw>
                </a:effectLst>
              </a:rPr>
              <a:t> Лены</a:t>
            </a:r>
            <a:endParaRPr lang="ru-RU" sz="3000" b="1" dirty="0">
              <a:solidFill>
                <a:srgbClr val="FF0000"/>
              </a:solidFill>
              <a:effectLst>
                <a:outerShdw blurRad="38100" dist="38100" dir="2700000" algn="tl">
                  <a:srgbClr val="000000">
                    <a:alpha val="43137"/>
                  </a:srgbClr>
                </a:outerShdw>
              </a:effectLst>
            </a:endParaRPr>
          </a:p>
        </p:txBody>
      </p:sp>
      <p:sp>
        <p:nvSpPr>
          <p:cNvPr id="6" name="Содержимое 5"/>
          <p:cNvSpPr>
            <a:spLocks noGrp="1"/>
          </p:cNvSpPr>
          <p:nvPr>
            <p:ph sz="quarter" idx="4"/>
          </p:nvPr>
        </p:nvSpPr>
        <p:spPr>
          <a:xfrm>
            <a:off x="3635896" y="1576224"/>
            <a:ext cx="5400600" cy="4017579"/>
          </a:xfrm>
        </p:spPr>
        <p:txBody>
          <a:bodyPr>
            <a:normAutofit fontScale="40000" lnSpcReduction="20000"/>
          </a:bodyPr>
          <a:lstStyle/>
          <a:p>
            <a:pPr marL="0" indent="0" algn="ctr">
              <a:buNone/>
            </a:pPr>
            <a:r>
              <a:rPr lang="ru-RU" sz="4000" dirty="0">
                <a:latin typeface="Times New Roman" pitchFamily="18" charset="0"/>
                <a:cs typeface="Times New Roman" pitchFamily="18" charset="0"/>
              </a:rPr>
              <a:t>Родился </a:t>
            </a:r>
            <a:r>
              <a:rPr lang="ru-RU" sz="4000" dirty="0" smtClean="0">
                <a:latin typeface="Times New Roman" pitchFamily="18" charset="0"/>
                <a:cs typeface="Times New Roman" pitchFamily="18" charset="0"/>
              </a:rPr>
              <a:t>Ефремов В.И.  </a:t>
            </a:r>
            <a:r>
              <a:rPr lang="ru-RU" sz="4000" dirty="0">
                <a:latin typeface="Times New Roman" pitchFamily="18" charset="0"/>
                <a:cs typeface="Times New Roman" pitchFamily="18" charset="0"/>
              </a:rPr>
              <a:t>в с. Дальнее Константиново. Прадедушка окончил 4 класса </a:t>
            </a:r>
            <a:r>
              <a:rPr lang="ru-RU" sz="4000" dirty="0" err="1">
                <a:latin typeface="Times New Roman" pitchFamily="18" charset="0"/>
                <a:cs typeface="Times New Roman" pitchFamily="18" charset="0"/>
              </a:rPr>
              <a:t>Дальнеконстантиновской</a:t>
            </a:r>
            <a:r>
              <a:rPr lang="ru-RU" sz="4000" dirty="0">
                <a:latin typeface="Times New Roman" pitchFamily="18" charset="0"/>
                <a:cs typeface="Times New Roman" pitchFamily="18" charset="0"/>
              </a:rPr>
              <a:t> начальной школы. Он очень рано остался в семье за старшего, ему было 10 лет. Прадедушку взяли работать звонарём в церковь, потому что надо было помогать своей маме, растить младших братьев. С третьего ноября 1930 года по третье ноября 1932 года  был курсантом командирского отделения 50 стрелкового полка 17 СД. </a:t>
            </a:r>
          </a:p>
          <a:p>
            <a:pPr marL="0" indent="0" algn="ctr">
              <a:buNone/>
            </a:pPr>
            <a:r>
              <a:rPr lang="ru-RU" sz="4000" dirty="0">
                <a:latin typeface="Times New Roman" pitchFamily="18" charset="0"/>
                <a:cs typeface="Times New Roman" pitchFamily="18" charset="0"/>
              </a:rPr>
              <a:t>В ноябре 1939 года прадедушка был призван в Красную Армию командиром миномётного отделения в 163 стрелковый полк и отправлен на Советско-Финскую войну, где воевал по  май 1940 </a:t>
            </a:r>
            <a:r>
              <a:rPr lang="ru-RU" sz="4000" dirty="0" smtClean="0">
                <a:latin typeface="Times New Roman" pitchFamily="18" charset="0"/>
                <a:cs typeface="Times New Roman" pitchFamily="18" charset="0"/>
              </a:rPr>
              <a:t>года.</a:t>
            </a:r>
            <a:endParaRPr lang="ru-RU" sz="4000" dirty="0">
              <a:latin typeface="Times New Roman" pitchFamily="18" charset="0"/>
              <a:cs typeface="Times New Roman" pitchFamily="18" charset="0"/>
            </a:endParaRPr>
          </a:p>
          <a:p>
            <a:pPr marL="0" indent="0" algn="ctr">
              <a:buNone/>
            </a:pPr>
            <a:r>
              <a:rPr lang="ru-RU" sz="4000" dirty="0" smtClean="0">
                <a:latin typeface="Times New Roman" pitchFamily="18" charset="0"/>
                <a:cs typeface="Times New Roman" pitchFamily="18" charset="0"/>
              </a:rPr>
              <a:t>22 июня 1941 года началась Великая Отечественная война с Германией. Прадедушку Володю призвали в армию в июне 1941 года и направили на Ленинградский фронт в качестве командира миномётного расчета в 96 стрелковый полк отдельного лыжного батальона.</a:t>
            </a:r>
          </a:p>
          <a:p>
            <a:endParaRPr lang="ru-RU" dirty="0"/>
          </a:p>
        </p:txBody>
      </p:sp>
      <p:pic>
        <p:nvPicPr>
          <p:cNvPr id="7" name="Рисунок 6"/>
          <p:cNvPicPr/>
          <p:nvPr/>
        </p:nvPicPr>
        <p:blipFill>
          <a:blip r:embed="rId2" cstate="print">
            <a:extLst>
              <a:ext uri="{28A0092B-C50C-407E-A947-70E740481C1C}">
                <a14:useLocalDpi xmlns:a14="http://schemas.microsoft.com/office/drawing/2010/main" xmlns="" val="0"/>
              </a:ext>
            </a:extLst>
          </a:blip>
          <a:srcRect/>
          <a:stretch>
            <a:fillRect/>
          </a:stretch>
        </p:blipFill>
        <p:spPr bwMode="auto">
          <a:xfrm>
            <a:off x="539552" y="1576224"/>
            <a:ext cx="2786081" cy="3929070"/>
          </a:xfrm>
          <a:prstGeom prst="rect">
            <a:avLst/>
          </a:prstGeom>
          <a:noFill/>
          <a:ln>
            <a:noFill/>
          </a:ln>
        </p:spPr>
      </p:pic>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Содержимое 3"/>
          <p:cNvSpPr>
            <a:spLocks noGrp="1"/>
          </p:cNvSpPr>
          <p:nvPr>
            <p:ph sz="half" idx="2"/>
          </p:nvPr>
        </p:nvSpPr>
        <p:spPr>
          <a:xfrm>
            <a:off x="3143240" y="714360"/>
            <a:ext cx="5715040" cy="4643470"/>
          </a:xfrm>
        </p:spPr>
        <p:txBody>
          <a:bodyPr>
            <a:normAutofit fontScale="77500" lnSpcReduction="20000"/>
          </a:bodyPr>
          <a:lstStyle/>
          <a:p>
            <a:pPr algn="ctr">
              <a:buNone/>
            </a:pPr>
            <a:r>
              <a:rPr lang="ru-RU" dirty="0" smtClean="0">
                <a:latin typeface="Times New Roman" pitchFamily="18" charset="0"/>
                <a:cs typeface="Times New Roman" pitchFamily="18" charset="0"/>
              </a:rPr>
              <a:t>9 февраля 1942 года в районе Н.Дубровки Ленинградской области  Владимир Иванович был ранен в правую руку и эвакуирован в госпиталь г. Череповец, где находился на лечении по май 1942 года. После лечения в госпитале он был отправлен на фронт и назначен командиром стрелкового взвода в 54 гвардейскую стрелковую дивизию 4-го Украинского фронта.</a:t>
            </a:r>
          </a:p>
          <a:p>
            <a:pPr algn="ctr">
              <a:buNone/>
            </a:pPr>
            <a:r>
              <a:rPr lang="ru-RU" dirty="0" smtClean="0">
                <a:latin typeface="Times New Roman" pitchFamily="18" charset="0"/>
                <a:cs typeface="Times New Roman" pitchFamily="18" charset="0"/>
              </a:rPr>
              <a:t>19 ноября 1942 года при прорыве обороны противника, будучи командиром миномётного расчета, прадедушка уничтожил с открытой огневой  позиции 6 огневых точек противника и до 40 румынских солдат.</a:t>
            </a:r>
          </a:p>
          <a:p>
            <a:pPr>
              <a:buNone/>
            </a:pPr>
            <a:endParaRPr lang="ru-RU" dirty="0"/>
          </a:p>
        </p:txBody>
      </p:sp>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6" descr="http://auction-su.com/uplimg/img_3316908_7e5144133d1dcb3155327775cff9dd50.jpg"/>
          <p:cNvPicPr>
            <a:picLocks noChangeAspect="1" noChangeArrowheads="1"/>
          </p:cNvPicPr>
          <p:nvPr/>
        </p:nvPicPr>
        <p:blipFill>
          <a:blip r:embed="rId2" cstate="print">
            <a:extLst>
              <a:ext uri="{28A0092B-C50C-407E-A947-70E740481C1C}">
                <a14:useLocalDpi xmlns:a14="http://schemas.microsoft.com/office/drawing/2010/main" xmlns="" val="0"/>
              </a:ext>
            </a:extLst>
          </a:blip>
          <a:srcRect/>
          <a:stretch>
            <a:fillRect/>
          </a:stretch>
        </p:blipFill>
        <p:spPr bwMode="auto">
          <a:xfrm>
            <a:off x="307975" y="312738"/>
            <a:ext cx="1296144" cy="2397320"/>
          </a:xfrm>
          <a:prstGeom prst="rect">
            <a:avLst/>
          </a:prstGeom>
          <a:noFill/>
          <a:extLst>
            <a:ext uri="{909E8E84-426E-40DD-AFC4-6F175D3DCCD1}">
              <a14:hiddenFill xmlns:a14="http://schemas.microsoft.com/office/drawing/2010/main" xmlns="">
                <a:solidFill>
                  <a:srgbClr val="FFFFFF"/>
                </a:solidFill>
              </a14:hiddenFill>
            </a:ext>
          </a:extLst>
        </p:spPr>
      </p:pic>
      <p:sp>
        <p:nvSpPr>
          <p:cNvPr id="6" name="TextBox 5"/>
          <p:cNvSpPr txBox="1"/>
          <p:nvPr/>
        </p:nvSpPr>
        <p:spPr>
          <a:xfrm>
            <a:off x="1785918" y="357170"/>
            <a:ext cx="7072362" cy="3139321"/>
          </a:xfrm>
          <a:prstGeom prst="rect">
            <a:avLst/>
          </a:prstGeom>
          <a:noFill/>
        </p:spPr>
        <p:txBody>
          <a:bodyPr wrap="square" rtlCol="0">
            <a:spAutoFit/>
          </a:bodyPr>
          <a:lstStyle/>
          <a:p>
            <a:pPr indent="-450000" algn="just"/>
            <a:r>
              <a:rPr lang="ru-RU" dirty="0" smtClean="0">
                <a:latin typeface="Times New Roman" pitchFamily="18" charset="0"/>
                <a:cs typeface="Times New Roman" pitchFamily="18" charset="0"/>
              </a:rPr>
              <a:t>28 декабря 1942 года в боях в районе ст. Обливская мой прадедушка Володя уничтожил </a:t>
            </a:r>
            <a:r>
              <a:rPr lang="ru-RU" dirty="0" err="1" smtClean="0">
                <a:latin typeface="Times New Roman" pitchFamily="18" charset="0"/>
                <a:cs typeface="Times New Roman" pitchFamily="18" charset="0"/>
              </a:rPr>
              <a:t>крупноколиберный</a:t>
            </a:r>
            <a:r>
              <a:rPr lang="ru-RU" dirty="0" smtClean="0">
                <a:latin typeface="Times New Roman" pitchFamily="18" charset="0"/>
                <a:cs typeface="Times New Roman" pitchFamily="18" charset="0"/>
              </a:rPr>
              <a:t> пулемет противника. 20 января 1943 года под ст. Белая –Калитва из миномета подавил две пулеметные точки, чем обеспечил нашей пехоте продвижение вперед. За эти подвиги мой прадедушка был награжден </a:t>
            </a:r>
            <a:r>
              <a:rPr lang="ru-RU" b="1" u="sng" dirty="0" smtClean="0">
                <a:solidFill>
                  <a:srgbClr val="FF0000"/>
                </a:solidFill>
                <a:latin typeface="Times New Roman" pitchFamily="18" charset="0"/>
                <a:cs typeface="Times New Roman" pitchFamily="18" charset="0"/>
              </a:rPr>
              <a:t>медалью «За отвагу».</a:t>
            </a:r>
            <a:r>
              <a:rPr lang="ru-RU" dirty="0" smtClean="0">
                <a:latin typeface="Times New Roman" pitchFamily="18" charset="0"/>
                <a:cs typeface="Times New Roman" pitchFamily="18" charset="0"/>
              </a:rPr>
              <a:t> 23 октября 1943  года во время прорыва обороны противника за деревню  Калиновка Запорожской области, прадедушка, командуя минометной ротой за один день уничтожил 12 огневых точек противника, при отражении контратак огнем из минометов роты было уничтожено еще до 14 огневых точек противника. За этот бой его наградили </a:t>
            </a:r>
            <a:r>
              <a:rPr lang="ru-RU" b="1" u="sng" dirty="0" smtClean="0">
                <a:solidFill>
                  <a:srgbClr val="FF0000"/>
                </a:solidFill>
                <a:latin typeface="Times New Roman" pitchFamily="18" charset="0"/>
                <a:cs typeface="Times New Roman" pitchFamily="18" charset="0"/>
              </a:rPr>
              <a:t>орденом «Красной Звезды».</a:t>
            </a:r>
          </a:p>
        </p:txBody>
      </p:sp>
      <p:sp>
        <p:nvSpPr>
          <p:cNvPr id="15" name="TextBox 14"/>
          <p:cNvSpPr txBox="1"/>
          <p:nvPr/>
        </p:nvSpPr>
        <p:spPr>
          <a:xfrm>
            <a:off x="1857356" y="3571880"/>
            <a:ext cx="6858048" cy="369332"/>
          </a:xfrm>
          <a:prstGeom prst="rect">
            <a:avLst/>
          </a:prstGeom>
          <a:noFill/>
        </p:spPr>
        <p:txBody>
          <a:bodyPr wrap="square" rtlCol="0">
            <a:spAutoFit/>
          </a:bodyPr>
          <a:lstStyle/>
          <a:p>
            <a:endParaRPr lang="ru-RU" dirty="0"/>
          </a:p>
        </p:txBody>
      </p:sp>
      <p:sp>
        <p:nvSpPr>
          <p:cNvPr id="2052" name="Rectangle 4"/>
          <p:cNvSpPr>
            <a:spLocks noChangeArrowheads="1"/>
          </p:cNvSpPr>
          <p:nvPr/>
        </p:nvSpPr>
        <p:spPr bwMode="auto">
          <a:xfrm>
            <a:off x="179512" y="3496491"/>
            <a:ext cx="7107132" cy="2031325"/>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just" defTabSz="914400" rtl="0" eaLnBrk="1" fontAlgn="base" latinLnBrk="0" hangingPunct="1">
              <a:lnSpc>
                <a:spcPct val="100000"/>
              </a:lnSpc>
              <a:spcBef>
                <a:spcPct val="0"/>
              </a:spcBef>
              <a:spcAft>
                <a:spcPct val="0"/>
              </a:spcAft>
              <a:buClrTx/>
              <a:buSzTx/>
              <a:buFontTx/>
              <a:buNone/>
              <a:tabLst/>
            </a:pPr>
            <a:r>
              <a:rPr kumimoji="0" lang="ru-RU"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23 октября 1943 года в районе Запорожья прадедушка был тяжело ранен в правую ногу и отправлен в госпиталь г. </a:t>
            </a:r>
            <a:r>
              <a:rPr kumimoji="0" lang="ru-RU" b="0" i="0" u="none" strike="noStrike" cap="none" normalizeH="0" baseline="0" dirty="0" err="1" smtClean="0">
                <a:ln>
                  <a:noFill/>
                </a:ln>
                <a:solidFill>
                  <a:schemeClr val="tx1"/>
                </a:solidFill>
                <a:effectLst/>
                <a:latin typeface="Times New Roman" pitchFamily="18" charset="0"/>
                <a:ea typeface="Calibri" pitchFamily="34" charset="0"/>
                <a:cs typeface="Times New Roman" pitchFamily="18" charset="0"/>
              </a:rPr>
              <a:t>Сталино</a:t>
            </a:r>
            <a:r>
              <a:rPr kumimoji="0" lang="ru-RU"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где  и находился на лечении по август 1944 года. После выписки из госпиталя мой прадедушка был направлен на курсы младших лейтенантов в Харьковское военное училище. После окончания его направили на 2-ой Украинский фронт командиром стрелкового взвода 971 стрелкового полка, где и воевал до окончания войны.</a:t>
            </a:r>
            <a:endParaRPr kumimoji="0" lang="ru-RU" b="0" i="0" u="none" strike="noStrike" cap="none" normalizeH="0" baseline="0" dirty="0" smtClean="0">
              <a:ln>
                <a:noFill/>
              </a:ln>
              <a:solidFill>
                <a:schemeClr val="tx1"/>
              </a:solidFill>
              <a:effectLst/>
              <a:latin typeface="Arial" pitchFamily="34" charset="0"/>
            </a:endParaRPr>
          </a:p>
        </p:txBody>
      </p:sp>
      <p:sp>
        <p:nvSpPr>
          <p:cNvPr id="2" name="AutoShape 2" descr="Order of the Red Star.svg"/>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xmlns="">
                <a:solidFill>
                  <a:srgbClr val="FFFFFF"/>
                </a:solidFill>
              </a14:hiddenFill>
            </a:ext>
          </a:extLst>
        </p:spPr>
        <p:txBody>
          <a:bodyPr vert="horz" wrap="square" lIns="91440" tIns="45720" rIns="91440" bIns="45720" numCol="1" anchor="t" anchorCtr="0" compatLnSpc="1">
            <a:prstTxWarp prst="textNoShape">
              <a:avLst/>
            </a:prstTxWarp>
          </a:bodyPr>
          <a:lstStyle/>
          <a:p>
            <a:endParaRPr lang="ru-RU"/>
          </a:p>
        </p:txBody>
      </p:sp>
      <p:sp>
        <p:nvSpPr>
          <p:cNvPr id="3" name="AutoShape 4" descr="Order of the Red Star.svg"/>
          <p:cNvSpPr>
            <a:spLocks noChangeAspect="1" noChangeArrowheads="1"/>
          </p:cNvSpPr>
          <p:nvPr/>
        </p:nvSpPr>
        <p:spPr bwMode="auto">
          <a:xfrm>
            <a:off x="307975" y="7937"/>
            <a:ext cx="304800" cy="304801"/>
          </a:xfrm>
          <a:prstGeom prst="rect">
            <a:avLst/>
          </a:prstGeom>
          <a:noFill/>
          <a:extLst>
            <a:ext uri="{909E8E84-426E-40DD-AFC4-6F175D3DCCD1}">
              <a14:hiddenFill xmlns:a14="http://schemas.microsoft.com/office/drawing/2010/main" xmlns="">
                <a:solidFill>
                  <a:srgbClr val="FFFFFF"/>
                </a:solidFill>
              </a14:hiddenFill>
            </a:ext>
          </a:extLst>
        </p:spPr>
        <p:txBody>
          <a:bodyPr vert="horz" wrap="square" lIns="91440" tIns="45720" rIns="91440" bIns="45720" numCol="1" anchor="t" anchorCtr="0" compatLnSpc="1">
            <a:prstTxWarp prst="textNoShape">
              <a:avLst/>
            </a:prstTxWarp>
          </a:bodyPr>
          <a:lstStyle/>
          <a:p>
            <a:endParaRPr lang="ru-RU"/>
          </a:p>
        </p:txBody>
      </p:sp>
      <p:pic>
        <p:nvPicPr>
          <p:cNvPr id="1029" name="Picture 5" descr="C:\Users\МБДОУ детский сад Со\Desktop\800px-Order_of_the_Red_Star.svg.png"/>
          <p:cNvPicPr>
            <a:picLocks noChangeAspect="1" noChangeArrowheads="1"/>
          </p:cNvPicPr>
          <p:nvPr/>
        </p:nvPicPr>
        <p:blipFill>
          <a:blip r:embed="rId3" cstate="print">
            <a:extLst>
              <a:ext uri="{28A0092B-C50C-407E-A947-70E740481C1C}">
                <a14:useLocalDpi xmlns:a14="http://schemas.microsoft.com/office/drawing/2010/main" xmlns="" val="0"/>
              </a:ext>
            </a:extLst>
          </a:blip>
          <a:srcRect/>
          <a:stretch>
            <a:fillRect/>
          </a:stretch>
        </p:blipFill>
        <p:spPr bwMode="auto">
          <a:xfrm>
            <a:off x="7274484" y="3289548"/>
            <a:ext cx="1915948" cy="1827335"/>
          </a:xfrm>
          <a:prstGeom prst="rect">
            <a:avLst/>
          </a:prstGeom>
          <a:noFill/>
          <a:extLst>
            <a:ext uri="{909E8E84-426E-40DD-AFC4-6F175D3DCCD1}">
              <a14:hiddenFill xmlns:a14="http://schemas.microsoft.com/office/drawing/2010/main" xmlns="">
                <a:solidFill>
                  <a:srgbClr val="FFFFFF"/>
                </a:solidFill>
              </a14:hiddenFill>
            </a:ext>
          </a:extLst>
        </p:spPr>
      </p:pic>
      <p:sp>
        <p:nvSpPr>
          <p:cNvPr id="7" name="TextBox 6"/>
          <p:cNvSpPr txBox="1"/>
          <p:nvPr/>
        </p:nvSpPr>
        <p:spPr>
          <a:xfrm>
            <a:off x="152844" y="2850160"/>
            <a:ext cx="1606406" cy="646331"/>
          </a:xfrm>
          <a:prstGeom prst="rect">
            <a:avLst/>
          </a:prstGeom>
          <a:noFill/>
        </p:spPr>
        <p:txBody>
          <a:bodyPr wrap="square" rtlCol="0">
            <a:spAutoFit/>
          </a:bodyPr>
          <a:lstStyle/>
          <a:p>
            <a:pPr algn="ctr"/>
            <a:r>
              <a:rPr lang="ru-RU" b="1" dirty="0" smtClean="0">
                <a:solidFill>
                  <a:srgbClr val="FF0000"/>
                </a:solidFill>
                <a:effectLst>
                  <a:outerShdw blurRad="38100" dist="38100" dir="2700000" algn="tl">
                    <a:srgbClr val="000000">
                      <a:alpha val="43137"/>
                    </a:srgbClr>
                  </a:outerShdw>
                </a:effectLst>
                <a:latin typeface="Times New Roman" pitchFamily="18" charset="0"/>
                <a:cs typeface="Times New Roman" pitchFamily="18" charset="0"/>
              </a:rPr>
              <a:t>Медаль </a:t>
            </a:r>
          </a:p>
          <a:p>
            <a:pPr algn="ctr"/>
            <a:r>
              <a:rPr lang="ru-RU" b="1" dirty="0" smtClean="0">
                <a:solidFill>
                  <a:srgbClr val="FF0000"/>
                </a:solidFill>
                <a:effectLst>
                  <a:outerShdw blurRad="38100" dist="38100" dir="2700000" algn="tl">
                    <a:srgbClr val="000000">
                      <a:alpha val="43137"/>
                    </a:srgbClr>
                  </a:outerShdw>
                </a:effectLst>
                <a:latin typeface="Times New Roman" pitchFamily="18" charset="0"/>
                <a:cs typeface="Times New Roman" pitchFamily="18" charset="0"/>
              </a:rPr>
              <a:t>«За отвагу»</a:t>
            </a:r>
            <a:endParaRPr lang="ru-RU" b="1" dirty="0">
              <a:solidFill>
                <a:srgbClr val="FF0000"/>
              </a:solidFill>
              <a:effectLst>
                <a:outerShdw blurRad="38100" dist="38100" dir="2700000" algn="tl">
                  <a:srgbClr val="000000">
                    <a:alpha val="43137"/>
                  </a:srgbClr>
                </a:outerShdw>
              </a:effectLst>
              <a:latin typeface="Times New Roman" pitchFamily="18" charset="0"/>
              <a:cs typeface="Times New Roman" pitchFamily="18" charset="0"/>
            </a:endParaRPr>
          </a:p>
        </p:txBody>
      </p:sp>
      <p:sp>
        <p:nvSpPr>
          <p:cNvPr id="11" name="TextBox 10"/>
          <p:cNvSpPr txBox="1"/>
          <p:nvPr/>
        </p:nvSpPr>
        <p:spPr>
          <a:xfrm>
            <a:off x="7050465" y="5068669"/>
            <a:ext cx="2189031" cy="646331"/>
          </a:xfrm>
          <a:prstGeom prst="rect">
            <a:avLst/>
          </a:prstGeom>
          <a:noFill/>
        </p:spPr>
        <p:txBody>
          <a:bodyPr wrap="square" rtlCol="0">
            <a:spAutoFit/>
          </a:bodyPr>
          <a:lstStyle/>
          <a:p>
            <a:pPr algn="ctr"/>
            <a:r>
              <a:rPr lang="ru-RU" b="1" dirty="0" smtClean="0">
                <a:solidFill>
                  <a:srgbClr val="FF0000"/>
                </a:solidFill>
                <a:effectLst>
                  <a:outerShdw blurRad="38100" dist="38100" dir="2700000" algn="tl">
                    <a:srgbClr val="000000">
                      <a:alpha val="43137"/>
                    </a:srgbClr>
                  </a:outerShdw>
                </a:effectLst>
                <a:latin typeface="Times New Roman" pitchFamily="18" charset="0"/>
                <a:cs typeface="Times New Roman" pitchFamily="18" charset="0"/>
              </a:rPr>
              <a:t>Орден </a:t>
            </a:r>
          </a:p>
          <a:p>
            <a:pPr algn="ctr"/>
            <a:r>
              <a:rPr lang="ru-RU" b="1" dirty="0" smtClean="0">
                <a:solidFill>
                  <a:srgbClr val="FF0000"/>
                </a:solidFill>
                <a:effectLst>
                  <a:outerShdw blurRad="38100" dist="38100" dir="2700000" algn="tl">
                    <a:srgbClr val="000000">
                      <a:alpha val="43137"/>
                    </a:srgbClr>
                  </a:outerShdw>
                </a:effectLst>
                <a:latin typeface="Times New Roman" pitchFamily="18" charset="0"/>
                <a:cs typeface="Times New Roman" pitchFamily="18" charset="0"/>
              </a:rPr>
              <a:t>«Красной звезды»</a:t>
            </a:r>
            <a:endParaRPr lang="ru-RU" b="1" dirty="0">
              <a:solidFill>
                <a:srgbClr val="FF0000"/>
              </a:solidFill>
              <a:effectLst>
                <a:outerShdw blurRad="38100" dist="38100" dir="2700000" algn="tl">
                  <a:srgbClr val="000000">
                    <a:alpha val="43137"/>
                  </a:srgbClr>
                </a:outerShdw>
              </a:effectLst>
              <a:latin typeface="Times New Roman" pitchFamily="18" charset="0"/>
              <a:cs typeface="Times New Roman" pitchFamily="18" charset="0"/>
            </a:endParaRPr>
          </a:p>
        </p:txBody>
      </p:sp>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Объект 7"/>
          <p:cNvSpPr>
            <a:spLocks noGrp="1"/>
          </p:cNvSpPr>
          <p:nvPr>
            <p:ph sz="half" idx="2"/>
          </p:nvPr>
        </p:nvSpPr>
        <p:spPr>
          <a:xfrm>
            <a:off x="4716016" y="841276"/>
            <a:ext cx="4038600" cy="3771636"/>
          </a:xfrm>
        </p:spPr>
        <p:txBody>
          <a:bodyPr>
            <a:normAutofit fontScale="77500" lnSpcReduction="20000"/>
          </a:bodyPr>
          <a:lstStyle/>
          <a:p>
            <a:pPr marL="0" indent="0" algn="ctr">
              <a:buNone/>
            </a:pPr>
            <a:r>
              <a:rPr lang="ru-RU" dirty="0">
                <a:latin typeface="Times New Roman" pitchFamily="18" charset="0"/>
                <a:cs typeface="Times New Roman" pitchFamily="18" charset="0"/>
              </a:rPr>
              <a:t>Владимир Иванович был награжден </a:t>
            </a:r>
            <a:r>
              <a:rPr lang="ru-RU" b="1" u="sng" dirty="0">
                <a:solidFill>
                  <a:srgbClr val="FF0000"/>
                </a:solidFill>
                <a:latin typeface="Times New Roman" pitchFamily="18" charset="0"/>
                <a:cs typeface="Times New Roman" pitchFamily="18" charset="0"/>
              </a:rPr>
              <a:t>личной благодарностью от Главнокомандующего Маршала Советского Союза товарища Сталина </a:t>
            </a:r>
            <a:r>
              <a:rPr lang="ru-RU" dirty="0">
                <a:latin typeface="Times New Roman" pitchFamily="18" charset="0"/>
                <a:cs typeface="Times New Roman" pitchFamily="18" charset="0"/>
              </a:rPr>
              <a:t> от 7 мая 1945 года за овладение городом и крепостью </a:t>
            </a:r>
            <a:r>
              <a:rPr lang="ru-RU" dirty="0" err="1">
                <a:latin typeface="Times New Roman" pitchFamily="18" charset="0"/>
                <a:cs typeface="Times New Roman" pitchFamily="18" charset="0"/>
              </a:rPr>
              <a:t>Бреславль</a:t>
            </a:r>
            <a:r>
              <a:rPr lang="ru-RU" dirty="0">
                <a:latin typeface="Times New Roman" pitchFamily="18" charset="0"/>
                <a:cs typeface="Times New Roman" pitchFamily="18" charset="0"/>
              </a:rPr>
              <a:t>. Еще он был награжден </a:t>
            </a:r>
            <a:r>
              <a:rPr lang="ru-RU" b="1" u="sng" dirty="0">
                <a:solidFill>
                  <a:srgbClr val="FF0000"/>
                </a:solidFill>
                <a:latin typeface="Times New Roman" pitchFamily="18" charset="0"/>
                <a:cs typeface="Times New Roman" pitchFamily="18" charset="0"/>
              </a:rPr>
              <a:t>медалью «За победу над Германией».</a:t>
            </a:r>
          </a:p>
          <a:p>
            <a:pPr marL="0" indent="0" algn="ctr">
              <a:buNone/>
            </a:pPr>
            <a:r>
              <a:rPr lang="ru-RU" dirty="0">
                <a:latin typeface="Times New Roman" pitchFamily="18" charset="0"/>
                <a:cs typeface="Times New Roman" pitchFamily="18" charset="0"/>
              </a:rPr>
              <a:t>24 сентября 1945 года он был  уволен в запас. Война для него закончилась. </a:t>
            </a:r>
          </a:p>
        </p:txBody>
      </p:sp>
      <p:pic>
        <p:nvPicPr>
          <p:cNvPr id="2050" name="Picture 2" descr="C:\Users\МБДОУ детский сад Со\Desktop\WW2_Victory_USSR_OBVERSE.jpg"/>
          <p:cNvPicPr>
            <a:picLocks noChangeAspect="1" noChangeArrowheads="1"/>
          </p:cNvPicPr>
          <p:nvPr/>
        </p:nvPicPr>
        <p:blipFill>
          <a:blip r:embed="rId2" cstate="print">
            <a:extLst>
              <a:ext uri="{28A0092B-C50C-407E-A947-70E740481C1C}">
                <a14:useLocalDpi xmlns:a14="http://schemas.microsoft.com/office/drawing/2010/main" xmlns="" val="0"/>
              </a:ext>
            </a:extLst>
          </a:blip>
          <a:srcRect/>
          <a:stretch>
            <a:fillRect/>
          </a:stretch>
        </p:blipFill>
        <p:spPr bwMode="auto">
          <a:xfrm>
            <a:off x="2987824" y="1114086"/>
            <a:ext cx="1463040" cy="2729484"/>
          </a:xfrm>
          <a:prstGeom prst="rect">
            <a:avLst/>
          </a:prstGeom>
          <a:noFill/>
          <a:extLst>
            <a:ext uri="{909E8E84-426E-40DD-AFC4-6F175D3DCCD1}">
              <a14:hiddenFill xmlns:a14="http://schemas.microsoft.com/office/drawing/2010/main" xmlns="">
                <a:solidFill>
                  <a:srgbClr val="FFFFFF"/>
                </a:solidFill>
              </a14:hiddenFill>
            </a:ext>
          </a:extLst>
        </p:spPr>
      </p:pic>
      <p:sp>
        <p:nvSpPr>
          <p:cNvPr id="10" name="TextBox 9"/>
          <p:cNvSpPr txBox="1"/>
          <p:nvPr/>
        </p:nvSpPr>
        <p:spPr>
          <a:xfrm>
            <a:off x="2907773" y="3843570"/>
            <a:ext cx="1606406" cy="923330"/>
          </a:xfrm>
          <a:prstGeom prst="rect">
            <a:avLst/>
          </a:prstGeom>
          <a:noFill/>
        </p:spPr>
        <p:txBody>
          <a:bodyPr wrap="square" rtlCol="0">
            <a:spAutoFit/>
          </a:bodyPr>
          <a:lstStyle/>
          <a:p>
            <a:pPr algn="ctr"/>
            <a:r>
              <a:rPr lang="ru-RU" b="1" dirty="0" smtClean="0">
                <a:solidFill>
                  <a:srgbClr val="FF0000"/>
                </a:solidFill>
                <a:effectLst>
                  <a:outerShdw blurRad="38100" dist="38100" dir="2700000" algn="tl">
                    <a:srgbClr val="000000">
                      <a:alpha val="43137"/>
                    </a:srgbClr>
                  </a:outerShdw>
                </a:effectLst>
                <a:latin typeface="Times New Roman" pitchFamily="18" charset="0"/>
                <a:cs typeface="Times New Roman" pitchFamily="18" charset="0"/>
              </a:rPr>
              <a:t>Медаль «За победу над Германией»</a:t>
            </a:r>
            <a:endParaRPr lang="ru-RU" b="1" dirty="0">
              <a:solidFill>
                <a:srgbClr val="FF0000"/>
              </a:solidFill>
              <a:effectLst>
                <a:outerShdw blurRad="38100" dist="38100" dir="2700000" algn="tl">
                  <a:srgbClr val="000000">
                    <a:alpha val="43137"/>
                  </a:srgbClr>
                </a:outerShdw>
              </a:effectLst>
              <a:latin typeface="Times New Roman" pitchFamily="18" charset="0"/>
              <a:cs typeface="Times New Roman" pitchFamily="18" charset="0"/>
            </a:endParaRPr>
          </a:p>
        </p:txBody>
      </p:sp>
    </p:spTree>
    <p:extLst>
      <p:ext uri="{BB962C8B-B14F-4D97-AF65-F5344CB8AC3E}">
        <p14:creationId xmlns:p14="http://schemas.microsoft.com/office/powerpoint/2010/main" xmlns="" val="1022938185"/>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Заголовок 1"/>
          <p:cNvSpPr txBox="1">
            <a:spLocks/>
          </p:cNvSpPr>
          <p:nvPr/>
        </p:nvSpPr>
        <p:spPr>
          <a:xfrm>
            <a:off x="131537" y="193204"/>
            <a:ext cx="8880921" cy="952500"/>
          </a:xfrm>
          <a:prstGeom prst="rect">
            <a:avLst/>
          </a:prstGeom>
        </p:spPr>
        <p:txBody>
          <a:bodyPr vert="horz" lIns="91440" tIns="45720" rIns="91440" bIns="45720" rtlCol="0" anchor="ctr">
            <a:noAutofit/>
            <a:scene3d>
              <a:camera prst="orthographicFront"/>
              <a:lightRig rig="soft" dir="tl">
                <a:rot lat="0" lon="0" rev="0"/>
              </a:lightRig>
            </a:scene3d>
            <a:sp3d contourW="25400" prstMaterial="matte">
              <a:bevelT w="25400" h="55880" prst="artDeco"/>
              <a:contourClr>
                <a:schemeClr val="accent2">
                  <a:tint val="20000"/>
                </a:schemeClr>
              </a:contourClr>
            </a:sp3d>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ru-RU" sz="2800" b="1" u="sng" spc="50" dirty="0" smtClean="0">
                <a:ln w="11430"/>
                <a:gradFill>
                  <a:gsLst>
                    <a:gs pos="25000">
                      <a:srgbClr val="FF0000"/>
                    </a:gs>
                    <a:gs pos="53000">
                      <a:srgbClr val="FF0000"/>
                    </a:gs>
                    <a:gs pos="100000">
                      <a:schemeClr val="tx1"/>
                    </a:gs>
                  </a:gsLst>
                  <a:lin ang="5400000"/>
                </a:gradFill>
                <a:effectLst>
                  <a:outerShdw blurRad="76200" dist="50800" dir="5400000" algn="tl" rotWithShape="0">
                    <a:srgbClr val="000000">
                      <a:alpha val="65000"/>
                    </a:srgbClr>
                  </a:outerShdw>
                </a:effectLst>
              </a:rPr>
              <a:t>Тюлькин Владимир Петрович</a:t>
            </a:r>
          </a:p>
          <a:p>
            <a:r>
              <a:rPr lang="ru-RU" sz="2800" b="1" u="sng" spc="50" dirty="0" smtClean="0">
                <a:ln w="11430"/>
                <a:gradFill>
                  <a:gsLst>
                    <a:gs pos="25000">
                      <a:srgbClr val="FF0000"/>
                    </a:gs>
                    <a:gs pos="53000">
                      <a:srgbClr val="FF0000"/>
                    </a:gs>
                    <a:gs pos="100000">
                      <a:schemeClr val="tx1"/>
                    </a:gs>
                  </a:gsLst>
                  <a:lin ang="5400000"/>
                </a:gradFill>
                <a:effectLst>
                  <a:outerShdw blurRad="76200" dist="50800" dir="5400000" algn="tl" rotWithShape="0">
                    <a:srgbClr val="000000">
                      <a:alpha val="65000"/>
                    </a:srgbClr>
                  </a:outerShdw>
                </a:effectLst>
              </a:rPr>
              <a:t>(17.10.1921 – 04.11.2000 гг.) - </a:t>
            </a:r>
            <a:endParaRPr lang="ru-RU" sz="2800" b="1" u="sng" spc="50" dirty="0">
              <a:ln w="11430"/>
              <a:gradFill>
                <a:gsLst>
                  <a:gs pos="25000">
                    <a:srgbClr val="FF0000"/>
                  </a:gs>
                  <a:gs pos="53000">
                    <a:srgbClr val="FF0000"/>
                  </a:gs>
                  <a:gs pos="100000">
                    <a:schemeClr val="tx1"/>
                  </a:gs>
                </a:gsLst>
                <a:lin ang="5400000"/>
              </a:gradFill>
              <a:effectLst>
                <a:outerShdw blurRad="76200" dist="50800" dir="5400000" algn="tl" rotWithShape="0">
                  <a:srgbClr val="000000">
                    <a:alpha val="65000"/>
                  </a:srgbClr>
                </a:outerShdw>
              </a:effectLst>
            </a:endParaRPr>
          </a:p>
          <a:p>
            <a:r>
              <a:rPr lang="ru-RU" sz="2800" b="1" spc="50" dirty="0" smtClean="0">
                <a:ln w="11430"/>
                <a:gradFill>
                  <a:gsLst>
                    <a:gs pos="25000">
                      <a:srgbClr val="FF0000"/>
                    </a:gs>
                    <a:gs pos="53000">
                      <a:srgbClr val="FF0000"/>
                    </a:gs>
                    <a:gs pos="100000">
                      <a:schemeClr val="tx1"/>
                    </a:gs>
                  </a:gsLst>
                  <a:lin ang="5400000"/>
                </a:gradFill>
                <a:effectLst>
                  <a:outerShdw blurRad="76200" dist="50800" dir="5400000" algn="tl" rotWithShape="0">
                    <a:srgbClr val="000000">
                      <a:alpha val="65000"/>
                    </a:srgbClr>
                  </a:outerShdw>
                </a:effectLst>
              </a:rPr>
              <a:t> </a:t>
            </a:r>
            <a:r>
              <a:rPr lang="ru-RU" sz="2800" b="1" spc="50" dirty="0">
                <a:ln w="11430"/>
                <a:gradFill>
                  <a:gsLst>
                    <a:gs pos="25000">
                      <a:srgbClr val="FF0000"/>
                    </a:gs>
                    <a:gs pos="53000">
                      <a:srgbClr val="FF0000"/>
                    </a:gs>
                    <a:gs pos="100000">
                      <a:schemeClr val="tx1"/>
                    </a:gs>
                  </a:gsLst>
                  <a:lin ang="5400000"/>
                </a:gradFill>
                <a:effectLst>
                  <a:outerShdw blurRad="76200" dist="50800" dir="5400000" algn="tl" rotWithShape="0">
                    <a:srgbClr val="000000">
                      <a:alpha val="65000"/>
                    </a:srgbClr>
                  </a:outerShdw>
                </a:effectLst>
              </a:rPr>
              <a:t>прадедушка </a:t>
            </a:r>
            <a:r>
              <a:rPr lang="ru-RU" sz="2800" b="1" spc="50" dirty="0" smtClean="0">
                <a:ln w="11430"/>
                <a:gradFill>
                  <a:gsLst>
                    <a:gs pos="25000">
                      <a:srgbClr val="FF0000"/>
                    </a:gs>
                    <a:gs pos="53000">
                      <a:srgbClr val="FF0000"/>
                    </a:gs>
                    <a:gs pos="100000">
                      <a:schemeClr val="tx1"/>
                    </a:gs>
                  </a:gsLst>
                  <a:lin ang="5400000"/>
                </a:gradFill>
                <a:effectLst>
                  <a:outerShdw blurRad="76200" dist="50800" dir="5400000" algn="tl" rotWithShape="0">
                    <a:srgbClr val="000000">
                      <a:alpha val="65000"/>
                    </a:srgbClr>
                  </a:outerShdw>
                </a:effectLst>
              </a:rPr>
              <a:t>Ефремовой Тани</a:t>
            </a:r>
            <a:endParaRPr lang="ru-RU" sz="2800" b="1" spc="50" dirty="0">
              <a:ln w="11430"/>
              <a:gradFill>
                <a:gsLst>
                  <a:gs pos="25000">
                    <a:srgbClr val="FF0000"/>
                  </a:gs>
                  <a:gs pos="53000">
                    <a:srgbClr val="FF0000"/>
                  </a:gs>
                  <a:gs pos="100000">
                    <a:schemeClr val="tx1"/>
                  </a:gs>
                </a:gsLst>
                <a:lin ang="5400000"/>
              </a:gradFill>
              <a:effectLst>
                <a:outerShdw blurRad="76200" dist="50800" dir="5400000" algn="tl" rotWithShape="0">
                  <a:srgbClr val="000000">
                    <a:alpha val="65000"/>
                  </a:srgbClr>
                </a:outerShdw>
              </a:effectLst>
            </a:endParaRPr>
          </a:p>
        </p:txBody>
      </p:sp>
      <p:sp>
        <p:nvSpPr>
          <p:cNvPr id="5" name="TextBox 4"/>
          <p:cNvSpPr txBox="1"/>
          <p:nvPr/>
        </p:nvSpPr>
        <p:spPr>
          <a:xfrm>
            <a:off x="3491880" y="1489348"/>
            <a:ext cx="5069128" cy="3539430"/>
          </a:xfrm>
          <a:prstGeom prst="rect">
            <a:avLst/>
          </a:prstGeom>
          <a:noFill/>
        </p:spPr>
        <p:txBody>
          <a:bodyPr wrap="square" rtlCol="0">
            <a:spAutoFit/>
          </a:bodyPr>
          <a:lstStyle/>
          <a:p>
            <a:pPr algn="ctr"/>
            <a:r>
              <a:rPr lang="ru-RU" sz="1600" dirty="0">
                <a:latin typeface="Times New Roman" pitchFamily="18" charset="0"/>
                <a:cs typeface="Times New Roman" pitchFamily="18" charset="0"/>
              </a:rPr>
              <a:t>Тюлькин Владимир Петрович родился в с. Афанасьевка </a:t>
            </a:r>
            <a:r>
              <a:rPr lang="ru-RU" sz="1600" dirty="0" err="1">
                <a:latin typeface="Times New Roman" pitchFamily="18" charset="0"/>
                <a:cs typeface="Times New Roman" pitchFamily="18" charset="0"/>
              </a:rPr>
              <a:t>Большемурашкинского</a:t>
            </a:r>
            <a:r>
              <a:rPr lang="ru-RU" sz="1600" dirty="0">
                <a:latin typeface="Times New Roman" pitchFamily="18" charset="0"/>
                <a:cs typeface="Times New Roman" pitchFamily="18" charset="0"/>
              </a:rPr>
              <a:t> района Горьковской области в 1921 г. в семье рабочих. В семье Тюлькиных было шестеро детей. После окончания 7 классов школы Владимир Петрович стал работать в местном колхозе рабочим. В 1938 г. был призван на срочную военную службу, после ее прохождения вернулся домой в начале 1941 г. А уже в июле 1941 г. ушел на фронт, освоил специальность радиста – специалиста по передаче и приему сообщений по радио с помощью Азбуки Морзе. Место службы 77 район авиационного базирования второй воздушной армии первого Украинского Фронта, должность линейный </a:t>
            </a:r>
            <a:r>
              <a:rPr lang="ru-RU" sz="1600" dirty="0" err="1">
                <a:latin typeface="Times New Roman" pitchFamily="18" charset="0"/>
                <a:cs typeface="Times New Roman" pitchFamily="18" charset="0"/>
              </a:rPr>
              <a:t>надсмоторщик</a:t>
            </a:r>
            <a:r>
              <a:rPr lang="ru-RU" sz="1600" dirty="0">
                <a:latin typeface="Times New Roman" pitchFamily="18" charset="0"/>
                <a:cs typeface="Times New Roman" pitchFamily="18" charset="0"/>
              </a:rPr>
              <a:t> батальона аэродромного обслуживания.</a:t>
            </a:r>
          </a:p>
        </p:txBody>
      </p:sp>
      <p:pic>
        <p:nvPicPr>
          <p:cNvPr id="5122" name="Picture 2" descr="G:\Книга памяти\Ефремова Ира\Фото Тюлькин В.П.jpg"/>
          <p:cNvPicPr>
            <a:picLocks noChangeAspect="1" noChangeArrowheads="1"/>
          </p:cNvPicPr>
          <p:nvPr/>
        </p:nvPicPr>
        <p:blipFill>
          <a:blip r:embed="rId2" cstate="print">
            <a:extLst>
              <a:ext uri="{28A0092B-C50C-407E-A947-70E740481C1C}">
                <a14:useLocalDpi xmlns:a14="http://schemas.microsoft.com/office/drawing/2010/main" xmlns="" val="0"/>
              </a:ext>
            </a:extLst>
          </a:blip>
          <a:srcRect/>
          <a:stretch>
            <a:fillRect/>
          </a:stretch>
        </p:blipFill>
        <p:spPr bwMode="auto">
          <a:xfrm>
            <a:off x="848600" y="1347616"/>
            <a:ext cx="2592288" cy="4064266"/>
          </a:xfrm>
          <a:prstGeom prst="rect">
            <a:avLst/>
          </a:prstGeom>
          <a:noFill/>
          <a:extLst>
            <a:ext uri="{909E8E84-426E-40DD-AFC4-6F175D3DCCD1}">
              <a14:hiddenFill xmlns:a14="http://schemas.microsoft.com/office/drawing/2010/main" xmlns="">
                <a:solidFill>
                  <a:srgbClr val="FFFFFF"/>
                </a:solidFill>
              </a14:hiddenFill>
            </a:ext>
          </a:extLst>
        </p:spPr>
      </p:pic>
    </p:spTree>
    <p:extLst>
      <p:ext uri="{BB962C8B-B14F-4D97-AF65-F5344CB8AC3E}">
        <p14:creationId xmlns:p14="http://schemas.microsoft.com/office/powerpoint/2010/main" xmlns="" val="1963633885"/>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6" name="Picture 2" descr="G:\img6.jpg"/>
          <p:cNvPicPr>
            <a:picLocks noChangeAspect="1" noChangeArrowheads="1"/>
          </p:cNvPicPr>
          <p:nvPr/>
        </p:nvPicPr>
        <p:blipFill>
          <a:blip r:embed="rId2" cstate="print">
            <a:extLst>
              <a:ext uri="{28A0092B-C50C-407E-A947-70E740481C1C}">
                <a14:useLocalDpi xmlns:a14="http://schemas.microsoft.com/office/drawing/2010/main" xmlns="" val="0"/>
              </a:ext>
            </a:extLst>
          </a:blip>
          <a:srcRect/>
          <a:stretch>
            <a:fillRect/>
          </a:stretch>
        </p:blipFill>
        <p:spPr bwMode="auto">
          <a:xfrm>
            <a:off x="0" y="0"/>
            <a:ext cx="9144000" cy="5715000"/>
          </a:xfrm>
          <a:prstGeom prst="rect">
            <a:avLst/>
          </a:prstGeom>
          <a:noFill/>
          <a:extLst>
            <a:ext uri="{909E8E84-426E-40DD-AFC4-6F175D3DCCD1}">
              <a14:hiddenFill xmlns:a14="http://schemas.microsoft.com/office/drawing/2010/main" xmlns="">
                <a:solidFill>
                  <a:srgbClr val="FFFFFF"/>
                </a:solidFill>
              </a14:hiddenFill>
            </a:ext>
          </a:extLst>
        </p:spPr>
      </p:pic>
      <p:sp>
        <p:nvSpPr>
          <p:cNvPr id="4" name="TextBox 3"/>
          <p:cNvSpPr txBox="1"/>
          <p:nvPr/>
        </p:nvSpPr>
        <p:spPr>
          <a:xfrm>
            <a:off x="251520" y="265212"/>
            <a:ext cx="8568952" cy="4247317"/>
          </a:xfrm>
          <a:prstGeom prst="rect">
            <a:avLst/>
          </a:prstGeom>
          <a:noFill/>
        </p:spPr>
        <p:txBody>
          <a:bodyPr wrap="square" rtlCol="0">
            <a:spAutoFit/>
          </a:bodyPr>
          <a:lstStyle/>
          <a:p>
            <a:r>
              <a:rPr lang="ru-RU" dirty="0">
                <a:latin typeface="Times New Roman" pitchFamily="18" charset="0"/>
                <a:cs typeface="Times New Roman" pitchFamily="18" charset="0"/>
              </a:rPr>
              <a:t>«За 1944 год и три месяца 1945 года сержантом Тюлькиным Владимиром Петровичем было наведено 150 км линий связи для обеспечения боевой работы обслуживаемых авиаполков. Восстанавливал линии связи в районе аэродромов Зубов, </a:t>
            </a:r>
            <a:r>
              <a:rPr lang="ru-RU" dirty="0" err="1">
                <a:latin typeface="Times New Roman" pitchFamily="18" charset="0"/>
                <a:cs typeface="Times New Roman" pitchFamily="18" charset="0"/>
              </a:rPr>
              <a:t>Бжезница</a:t>
            </a:r>
            <a:r>
              <a:rPr lang="ru-RU" dirty="0">
                <a:latin typeface="Times New Roman" pitchFamily="18" charset="0"/>
                <a:cs typeface="Times New Roman" pitchFamily="18" charset="0"/>
              </a:rPr>
              <a:t>, </a:t>
            </a:r>
            <a:r>
              <a:rPr lang="ru-RU" dirty="0" err="1">
                <a:latin typeface="Times New Roman" pitchFamily="18" charset="0"/>
                <a:cs typeface="Times New Roman" pitchFamily="18" charset="0"/>
              </a:rPr>
              <a:t>Вертное</a:t>
            </a:r>
            <a:r>
              <a:rPr lang="ru-RU" dirty="0">
                <a:latin typeface="Times New Roman" pitchFamily="18" charset="0"/>
                <a:cs typeface="Times New Roman" pitchFamily="18" charset="0"/>
              </a:rPr>
              <a:t>. За отличное обеспечение авиаполков связью </a:t>
            </a:r>
            <a:r>
              <a:rPr lang="ru-RU" b="1" u="sng" dirty="0">
                <a:solidFill>
                  <a:srgbClr val="FF0000"/>
                </a:solidFill>
                <a:latin typeface="Times New Roman" pitchFamily="18" charset="0"/>
                <a:cs typeface="Times New Roman" pitchFamily="18" charset="0"/>
              </a:rPr>
              <a:t>имеет 15 благодарностей. </a:t>
            </a:r>
            <a:r>
              <a:rPr lang="ru-RU" dirty="0">
                <a:latin typeface="Times New Roman" pitchFamily="18" charset="0"/>
                <a:cs typeface="Times New Roman" pitchFamily="18" charset="0"/>
              </a:rPr>
              <a:t>За проявленную смелость и стойкость при восстановлении разрушенных линий связи на боевых аэродромах Сержант Тюлькин представлен к Правительственной награде к </a:t>
            </a:r>
            <a:r>
              <a:rPr lang="ru-RU" b="1" u="sng" dirty="0" err="1">
                <a:solidFill>
                  <a:srgbClr val="FF0000"/>
                </a:solidFill>
                <a:latin typeface="Times New Roman" pitchFamily="18" charset="0"/>
                <a:cs typeface="Times New Roman" pitchFamily="18" charset="0"/>
              </a:rPr>
              <a:t>медале</a:t>
            </a:r>
            <a:r>
              <a:rPr lang="ru-RU" b="1" u="sng" dirty="0">
                <a:solidFill>
                  <a:srgbClr val="FF0000"/>
                </a:solidFill>
                <a:latin typeface="Times New Roman" pitchFamily="18" charset="0"/>
                <a:cs typeface="Times New Roman" pitchFamily="18" charset="0"/>
              </a:rPr>
              <a:t> «За боевые заслуги» </a:t>
            </a:r>
            <a:r>
              <a:rPr lang="ru-RU" dirty="0">
                <a:latin typeface="Times New Roman" pitchFamily="18" charset="0"/>
                <a:cs typeface="Times New Roman" pitchFamily="18" charset="0"/>
              </a:rPr>
              <a:t>(выписка из наградного листа от 6 мая 1945 года</a:t>
            </a:r>
            <a:r>
              <a:rPr lang="ru-RU" dirty="0" smtClean="0">
                <a:latin typeface="Times New Roman" pitchFamily="18" charset="0"/>
                <a:cs typeface="Times New Roman" pitchFamily="18" charset="0"/>
              </a:rPr>
              <a:t>).</a:t>
            </a:r>
          </a:p>
          <a:p>
            <a:r>
              <a:rPr lang="ru-RU" dirty="0">
                <a:latin typeface="Times New Roman" pitchFamily="18" charset="0"/>
                <a:cs typeface="Times New Roman" pitchFamily="18" charset="0"/>
              </a:rPr>
              <a:t>Кроме этого </a:t>
            </a:r>
            <a:r>
              <a:rPr lang="ru-RU" b="1" u="sng" dirty="0">
                <a:solidFill>
                  <a:srgbClr val="FF0000"/>
                </a:solidFill>
                <a:latin typeface="Times New Roman" pitchFamily="18" charset="0"/>
                <a:cs typeface="Times New Roman" pitchFamily="18" charset="0"/>
              </a:rPr>
              <a:t>награжден юбилейными медалями Победы </a:t>
            </a:r>
            <a:r>
              <a:rPr lang="ru-RU" dirty="0">
                <a:latin typeface="Times New Roman" pitchFamily="18" charset="0"/>
                <a:cs typeface="Times New Roman" pitchFamily="18" charset="0"/>
              </a:rPr>
              <a:t>и рядом других, данные </a:t>
            </a:r>
            <a:endParaRPr lang="ru-RU" dirty="0" smtClean="0">
              <a:latin typeface="Times New Roman" pitchFamily="18" charset="0"/>
              <a:cs typeface="Times New Roman" pitchFamily="18" charset="0"/>
            </a:endParaRPr>
          </a:p>
          <a:p>
            <a:r>
              <a:rPr lang="ru-RU" dirty="0" smtClean="0">
                <a:latin typeface="Times New Roman" pitchFamily="18" charset="0"/>
                <a:cs typeface="Times New Roman" pitchFamily="18" charset="0"/>
              </a:rPr>
              <a:t>о </a:t>
            </a:r>
            <a:r>
              <a:rPr lang="ru-RU" dirty="0">
                <a:latin typeface="Times New Roman" pitchFamily="18" charset="0"/>
                <a:cs typeface="Times New Roman" pitchFamily="18" charset="0"/>
              </a:rPr>
              <a:t>которых не сохранились.</a:t>
            </a:r>
          </a:p>
          <a:p>
            <a:r>
              <a:rPr lang="ru-RU" dirty="0">
                <a:latin typeface="Times New Roman" pitchFamily="18" charset="0"/>
                <a:cs typeface="Times New Roman" pitchFamily="18" charset="0"/>
              </a:rPr>
              <a:t>После окончания Великой Отечественной Войны Тюлькин В.П. вернулся </a:t>
            </a:r>
            <a:endParaRPr lang="ru-RU" dirty="0" smtClean="0">
              <a:latin typeface="Times New Roman" pitchFamily="18" charset="0"/>
              <a:cs typeface="Times New Roman" pitchFamily="18" charset="0"/>
            </a:endParaRPr>
          </a:p>
          <a:p>
            <a:r>
              <a:rPr lang="ru-RU" dirty="0" smtClean="0">
                <a:latin typeface="Times New Roman" pitchFamily="18" charset="0"/>
                <a:cs typeface="Times New Roman" pitchFamily="18" charset="0"/>
              </a:rPr>
              <a:t>на </a:t>
            </a:r>
            <a:r>
              <a:rPr lang="ru-RU" dirty="0">
                <a:latin typeface="Times New Roman" pitchFamily="18" charset="0"/>
                <a:cs typeface="Times New Roman" pitchFamily="18" charset="0"/>
              </a:rPr>
              <a:t>родину в с. Ивановское </a:t>
            </a:r>
            <a:r>
              <a:rPr lang="ru-RU" dirty="0" err="1">
                <a:latin typeface="Times New Roman" pitchFamily="18" charset="0"/>
                <a:cs typeface="Times New Roman" pitchFamily="18" charset="0"/>
              </a:rPr>
              <a:t>Большемурашкинского</a:t>
            </a:r>
            <a:r>
              <a:rPr lang="ru-RU" dirty="0">
                <a:latin typeface="Times New Roman" pitchFamily="18" charset="0"/>
                <a:cs typeface="Times New Roman" pitchFamily="18" charset="0"/>
              </a:rPr>
              <a:t> района, где стал работать экономистом в местном колхозе «Суворовском». В 1952 году женился, </a:t>
            </a:r>
            <a:endParaRPr lang="ru-RU" dirty="0" smtClean="0">
              <a:latin typeface="Times New Roman" pitchFamily="18" charset="0"/>
              <a:cs typeface="Times New Roman" pitchFamily="18" charset="0"/>
            </a:endParaRPr>
          </a:p>
          <a:p>
            <a:r>
              <a:rPr lang="ru-RU" dirty="0" smtClean="0">
                <a:latin typeface="Times New Roman" pitchFamily="18" charset="0"/>
                <a:cs typeface="Times New Roman" pitchFamily="18" charset="0"/>
              </a:rPr>
              <a:t>построил </a:t>
            </a:r>
            <a:r>
              <a:rPr lang="ru-RU" dirty="0">
                <a:latin typeface="Times New Roman" pitchFamily="18" charset="0"/>
                <a:cs typeface="Times New Roman" pitchFamily="18" charset="0"/>
              </a:rPr>
              <a:t>дом и воспитал трех дочерей.</a:t>
            </a:r>
          </a:p>
          <a:p>
            <a:endParaRPr lang="ru-RU" dirty="0">
              <a:latin typeface="Times New Roman" pitchFamily="18" charset="0"/>
              <a:cs typeface="Times New Roman" pitchFamily="18" charset="0"/>
            </a:endParaRPr>
          </a:p>
        </p:txBody>
      </p:sp>
    </p:spTree>
    <p:extLst>
      <p:ext uri="{BB962C8B-B14F-4D97-AF65-F5344CB8AC3E}">
        <p14:creationId xmlns:p14="http://schemas.microsoft.com/office/powerpoint/2010/main" xmlns="" val="854838784"/>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G:\0012-018-.jpg"/>
          <p:cNvPicPr>
            <a:picLocks noChangeAspect="1" noChangeArrowheads="1"/>
          </p:cNvPicPr>
          <p:nvPr/>
        </p:nvPicPr>
        <p:blipFill>
          <a:blip r:embed="rId2" cstate="print">
            <a:extLst>
              <a:ext uri="{28A0092B-C50C-407E-A947-70E740481C1C}">
                <a14:useLocalDpi xmlns:a14="http://schemas.microsoft.com/office/drawing/2010/main" xmlns="" val="0"/>
              </a:ext>
            </a:extLst>
          </a:blip>
          <a:srcRect/>
          <a:stretch>
            <a:fillRect/>
          </a:stretch>
        </p:blipFill>
        <p:spPr bwMode="auto">
          <a:xfrm>
            <a:off x="8041" y="0"/>
            <a:ext cx="9143999" cy="5715000"/>
          </a:xfrm>
          <a:prstGeom prst="rect">
            <a:avLst/>
          </a:prstGeom>
          <a:noFill/>
          <a:extLst>
            <a:ext uri="{909E8E84-426E-40DD-AFC4-6F175D3DCCD1}">
              <a14:hiddenFill xmlns:a14="http://schemas.microsoft.com/office/drawing/2010/main" xmlns="">
                <a:solidFill>
                  <a:srgbClr val="FFFFFF"/>
                </a:solidFill>
              </a14:hiddenFill>
            </a:ext>
          </a:extLst>
        </p:spPr>
      </p:pic>
      <p:sp>
        <p:nvSpPr>
          <p:cNvPr id="5" name="Заголовок 1"/>
          <p:cNvSpPr txBox="1">
            <a:spLocks/>
          </p:cNvSpPr>
          <p:nvPr/>
        </p:nvSpPr>
        <p:spPr>
          <a:xfrm>
            <a:off x="131537" y="193204"/>
            <a:ext cx="8880921" cy="952500"/>
          </a:xfrm>
          <a:prstGeom prst="rect">
            <a:avLst/>
          </a:prstGeom>
        </p:spPr>
        <p:txBody>
          <a:bodyPr vert="horz" lIns="91440" tIns="45720" rIns="91440" bIns="45720" rtlCol="0" anchor="ctr">
            <a:noAutofit/>
            <a:scene3d>
              <a:camera prst="orthographicFront"/>
              <a:lightRig rig="soft" dir="tl">
                <a:rot lat="0" lon="0" rev="0"/>
              </a:lightRig>
            </a:scene3d>
            <a:sp3d contourW="25400" prstMaterial="matte">
              <a:bevelT w="25400" h="55880" prst="artDeco"/>
              <a:contourClr>
                <a:schemeClr val="accent2">
                  <a:tint val="20000"/>
                </a:schemeClr>
              </a:contourClr>
            </a:sp3d>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ru-RU" sz="2800" b="1" u="sng" spc="50" dirty="0" smtClean="0">
                <a:ln w="11430"/>
                <a:gradFill>
                  <a:gsLst>
                    <a:gs pos="25000">
                      <a:srgbClr val="FF0000"/>
                    </a:gs>
                    <a:gs pos="53000">
                      <a:srgbClr val="FF0000"/>
                    </a:gs>
                    <a:gs pos="100000">
                      <a:schemeClr val="tx1"/>
                    </a:gs>
                  </a:gsLst>
                  <a:lin ang="5400000"/>
                </a:gradFill>
                <a:effectLst>
                  <a:outerShdw blurRad="76200" dist="50800" dir="5400000" algn="tl" rotWithShape="0">
                    <a:srgbClr val="000000">
                      <a:alpha val="65000"/>
                    </a:srgbClr>
                  </a:outerShdw>
                </a:effectLst>
              </a:rPr>
              <a:t>Глухов Борис Васильевич </a:t>
            </a:r>
          </a:p>
          <a:p>
            <a:r>
              <a:rPr lang="ru-RU" sz="2800" b="1" u="sng" spc="50" dirty="0" smtClean="0">
                <a:ln w="11430"/>
                <a:gradFill>
                  <a:gsLst>
                    <a:gs pos="25000">
                      <a:srgbClr val="FF0000"/>
                    </a:gs>
                    <a:gs pos="53000">
                      <a:srgbClr val="FF0000"/>
                    </a:gs>
                    <a:gs pos="100000">
                      <a:schemeClr val="tx1"/>
                    </a:gs>
                  </a:gsLst>
                  <a:lin ang="5400000"/>
                </a:gradFill>
                <a:effectLst>
                  <a:outerShdw blurRad="76200" dist="50800" dir="5400000" algn="tl" rotWithShape="0">
                    <a:srgbClr val="000000">
                      <a:alpha val="65000"/>
                    </a:srgbClr>
                  </a:outerShdw>
                </a:effectLst>
              </a:rPr>
              <a:t>(14.10.1926 – 25.11.1984 гг.) - </a:t>
            </a:r>
            <a:endParaRPr lang="ru-RU" sz="2800" b="1" u="sng" spc="50" dirty="0">
              <a:ln w="11430"/>
              <a:gradFill>
                <a:gsLst>
                  <a:gs pos="25000">
                    <a:srgbClr val="FF0000"/>
                  </a:gs>
                  <a:gs pos="53000">
                    <a:srgbClr val="FF0000"/>
                  </a:gs>
                  <a:gs pos="100000">
                    <a:schemeClr val="tx1"/>
                  </a:gs>
                </a:gsLst>
                <a:lin ang="5400000"/>
              </a:gradFill>
              <a:effectLst>
                <a:outerShdw blurRad="76200" dist="50800" dir="5400000" algn="tl" rotWithShape="0">
                  <a:srgbClr val="000000">
                    <a:alpha val="65000"/>
                  </a:srgbClr>
                </a:outerShdw>
              </a:effectLst>
            </a:endParaRPr>
          </a:p>
          <a:p>
            <a:r>
              <a:rPr lang="ru-RU" sz="2800" b="1" spc="50" dirty="0" smtClean="0">
                <a:ln w="11430"/>
                <a:gradFill>
                  <a:gsLst>
                    <a:gs pos="25000">
                      <a:srgbClr val="FF0000"/>
                    </a:gs>
                    <a:gs pos="53000">
                      <a:srgbClr val="FF0000"/>
                    </a:gs>
                    <a:gs pos="100000">
                      <a:schemeClr val="tx1"/>
                    </a:gs>
                  </a:gsLst>
                  <a:lin ang="5400000"/>
                </a:gradFill>
                <a:effectLst>
                  <a:outerShdw blurRad="76200" dist="50800" dir="5400000" algn="tl" rotWithShape="0">
                    <a:srgbClr val="000000">
                      <a:alpha val="65000"/>
                    </a:srgbClr>
                  </a:outerShdw>
                </a:effectLst>
              </a:rPr>
              <a:t> </a:t>
            </a:r>
            <a:r>
              <a:rPr lang="ru-RU" sz="2800" b="1" spc="50" dirty="0">
                <a:ln w="11430"/>
                <a:gradFill>
                  <a:gsLst>
                    <a:gs pos="25000">
                      <a:srgbClr val="FF0000"/>
                    </a:gs>
                    <a:gs pos="53000">
                      <a:srgbClr val="FF0000"/>
                    </a:gs>
                    <a:gs pos="100000">
                      <a:schemeClr val="tx1"/>
                    </a:gs>
                  </a:gsLst>
                  <a:lin ang="5400000"/>
                </a:gradFill>
                <a:effectLst>
                  <a:outerShdw blurRad="76200" dist="50800" dir="5400000" algn="tl" rotWithShape="0">
                    <a:srgbClr val="000000">
                      <a:alpha val="65000"/>
                    </a:srgbClr>
                  </a:outerShdw>
                </a:effectLst>
              </a:rPr>
              <a:t>прадедушка </a:t>
            </a:r>
            <a:r>
              <a:rPr lang="ru-RU" sz="2800" b="1" spc="50" dirty="0" smtClean="0">
                <a:ln w="11430"/>
                <a:gradFill>
                  <a:gsLst>
                    <a:gs pos="25000">
                      <a:srgbClr val="FF0000"/>
                    </a:gs>
                    <a:gs pos="53000">
                      <a:srgbClr val="FF0000"/>
                    </a:gs>
                    <a:gs pos="100000">
                      <a:schemeClr val="tx1"/>
                    </a:gs>
                  </a:gsLst>
                  <a:lin ang="5400000"/>
                </a:gradFill>
                <a:effectLst>
                  <a:outerShdw blurRad="76200" dist="50800" dir="5400000" algn="tl" rotWithShape="0">
                    <a:srgbClr val="000000">
                      <a:alpha val="65000"/>
                    </a:srgbClr>
                  </a:outerShdw>
                </a:effectLst>
              </a:rPr>
              <a:t>Игонина Егора</a:t>
            </a:r>
            <a:endParaRPr lang="ru-RU" sz="2800" b="1" spc="50" dirty="0">
              <a:ln w="11430"/>
              <a:gradFill>
                <a:gsLst>
                  <a:gs pos="25000">
                    <a:srgbClr val="FF0000"/>
                  </a:gs>
                  <a:gs pos="53000">
                    <a:srgbClr val="FF0000"/>
                  </a:gs>
                  <a:gs pos="100000">
                    <a:schemeClr val="tx1"/>
                  </a:gs>
                </a:gsLst>
                <a:lin ang="5400000"/>
              </a:gradFill>
              <a:effectLst>
                <a:outerShdw blurRad="76200" dist="50800" dir="5400000" algn="tl" rotWithShape="0">
                  <a:srgbClr val="000000">
                    <a:alpha val="65000"/>
                  </a:srgbClr>
                </a:outerShdw>
              </a:effectLst>
            </a:endParaRPr>
          </a:p>
        </p:txBody>
      </p:sp>
      <p:pic>
        <p:nvPicPr>
          <p:cNvPr id="6" name="Рисунок 5" descr="C:\Users\GGG\Desktop\книга памяти\_yZEEsVGPGw.jpg"/>
          <p:cNvPicPr/>
          <p:nvPr/>
        </p:nvPicPr>
        <p:blipFill>
          <a:blip r:embed="rId3" cstate="print">
            <a:extLst>
              <a:ext uri="{28A0092B-C50C-407E-A947-70E740481C1C}">
                <a14:useLocalDpi xmlns:a14="http://schemas.microsoft.com/office/drawing/2010/main" xmlns="" val="0"/>
              </a:ext>
            </a:extLst>
          </a:blip>
          <a:srcRect/>
          <a:stretch>
            <a:fillRect/>
          </a:stretch>
        </p:blipFill>
        <p:spPr bwMode="auto">
          <a:xfrm>
            <a:off x="395536" y="1417340"/>
            <a:ext cx="1971675" cy="3456383"/>
          </a:xfrm>
          <a:prstGeom prst="rect">
            <a:avLst/>
          </a:prstGeom>
          <a:noFill/>
          <a:ln>
            <a:noFill/>
          </a:ln>
        </p:spPr>
      </p:pic>
      <p:sp>
        <p:nvSpPr>
          <p:cNvPr id="7" name="TextBox 6"/>
          <p:cNvSpPr txBox="1"/>
          <p:nvPr/>
        </p:nvSpPr>
        <p:spPr>
          <a:xfrm>
            <a:off x="2537146" y="1417340"/>
            <a:ext cx="6475311" cy="4878259"/>
          </a:xfrm>
          <a:prstGeom prst="rect">
            <a:avLst/>
          </a:prstGeom>
          <a:noFill/>
        </p:spPr>
        <p:txBody>
          <a:bodyPr wrap="square" rtlCol="0">
            <a:spAutoFit/>
          </a:bodyPr>
          <a:lstStyle/>
          <a:p>
            <a:pPr algn="just"/>
            <a:r>
              <a:rPr lang="ru-RU" sz="1700" dirty="0">
                <a:latin typeface="Times New Roman" pitchFamily="18" charset="0"/>
                <a:cs typeface="Times New Roman" pitchFamily="18" charset="0"/>
              </a:rPr>
              <a:t>На фронт ушел в 1943 году, на то время ему было 17 лет, еще совсем </a:t>
            </a:r>
            <a:r>
              <a:rPr lang="ru-RU" sz="1700" dirty="0" smtClean="0">
                <a:latin typeface="Times New Roman" pitchFamily="18" charset="0"/>
                <a:cs typeface="Times New Roman" pitchFamily="18" charset="0"/>
              </a:rPr>
              <a:t>юный. Воевал </a:t>
            </a:r>
            <a:r>
              <a:rPr lang="ru-RU" sz="1700" dirty="0">
                <a:latin typeface="Times New Roman" pitchFamily="18" charset="0"/>
                <a:cs typeface="Times New Roman" pitchFamily="18" charset="0"/>
              </a:rPr>
              <a:t>он в </a:t>
            </a:r>
            <a:r>
              <a:rPr lang="ru-RU" sz="1700" dirty="0" smtClean="0">
                <a:latin typeface="Times New Roman" pitchFamily="18" charset="0"/>
                <a:cs typeface="Times New Roman" pitchFamily="18" charset="0"/>
              </a:rPr>
              <a:t>контрразведке, </a:t>
            </a:r>
            <a:r>
              <a:rPr lang="ru-RU" sz="1700" dirty="0">
                <a:latin typeface="Times New Roman" pitchFamily="18" charset="0"/>
                <a:cs typeface="Times New Roman" pitchFamily="18" charset="0"/>
              </a:rPr>
              <a:t>под грифом «секретно», а именно в войсках НКВД в подразделении «СМЕРШ</a:t>
            </a:r>
            <a:r>
              <a:rPr lang="ru-RU" sz="1700" dirty="0" smtClean="0">
                <a:latin typeface="Times New Roman" pitchFamily="18" charset="0"/>
                <a:cs typeface="Times New Roman" pitchFamily="18" charset="0"/>
              </a:rPr>
              <a:t>».</a:t>
            </a:r>
          </a:p>
          <a:p>
            <a:pPr algn="just"/>
            <a:r>
              <a:rPr lang="ru-RU" sz="1700" dirty="0" smtClean="0">
                <a:latin typeface="Times New Roman" pitchFamily="18" charset="0"/>
                <a:cs typeface="Times New Roman" pitchFamily="18" charset="0"/>
              </a:rPr>
              <a:t>СМЕРШ </a:t>
            </a:r>
            <a:r>
              <a:rPr lang="ru-RU" sz="1700" dirty="0">
                <a:latin typeface="Times New Roman" pitchFamily="18" charset="0"/>
                <a:cs typeface="Times New Roman" pitchFamily="18" charset="0"/>
              </a:rPr>
              <a:t>(сокращение от «смерть шпионам!») – название ряда независимых друг от друга контрразведывательных организаций в Советском Союзе во время Второй мировой </a:t>
            </a:r>
            <a:r>
              <a:rPr lang="ru-RU" sz="1700" dirty="0" smtClean="0">
                <a:latin typeface="Times New Roman" pitchFamily="18" charset="0"/>
                <a:cs typeface="Times New Roman" pitchFamily="18" charset="0"/>
              </a:rPr>
              <a:t>войны. </a:t>
            </a:r>
          </a:p>
          <a:p>
            <a:pPr algn="just"/>
            <a:r>
              <a:rPr lang="ru-RU" sz="1700" dirty="0" smtClean="0">
                <a:latin typeface="Times New Roman" pitchFamily="18" charset="0"/>
                <a:cs typeface="Times New Roman" pitchFamily="18" charset="0"/>
              </a:rPr>
              <a:t>Главная </a:t>
            </a:r>
            <a:r>
              <a:rPr lang="ru-RU" sz="1700" dirty="0">
                <a:latin typeface="Times New Roman" pitchFamily="18" charset="0"/>
                <a:cs typeface="Times New Roman" pitchFamily="18" charset="0"/>
              </a:rPr>
              <a:t>задача этого подразделения заключалась не только в оказании противодействия немецкому Абверу, но и в необходимости внедрения советских контрразведчиков в высшие эшелоны власти фашисткой Германии и разведшколы, уничтожение диверсионных групп, проведении радиоигр, а также в борьбе против изменников Родины. Важно отметить, что название этой спецслужбы дал сам И.В. Сталин.  </a:t>
            </a:r>
          </a:p>
          <a:p>
            <a:pPr algn="just"/>
            <a:endParaRPr lang="ru-RU" dirty="0" smtClean="0">
              <a:latin typeface="Times New Roman" pitchFamily="18" charset="0"/>
              <a:cs typeface="Times New Roman" pitchFamily="18" charset="0"/>
            </a:endParaRPr>
          </a:p>
          <a:p>
            <a:pPr algn="just"/>
            <a:endParaRPr lang="ru-RU" dirty="0">
              <a:latin typeface="Times New Roman" pitchFamily="18" charset="0"/>
              <a:cs typeface="Times New Roman" pitchFamily="18" charset="0"/>
            </a:endParaRPr>
          </a:p>
          <a:p>
            <a:pPr algn="just"/>
            <a:endParaRPr lang="ru-RU" dirty="0" smtClean="0">
              <a:latin typeface="Times New Roman" pitchFamily="18" charset="0"/>
              <a:cs typeface="Times New Roman" pitchFamily="18" charset="0"/>
            </a:endParaRPr>
          </a:p>
          <a:p>
            <a:pPr algn="just"/>
            <a:endParaRPr lang="ru-RU" dirty="0">
              <a:latin typeface="Times New Roman" pitchFamily="18" charset="0"/>
              <a:cs typeface="Times New Roman" pitchFamily="18" charset="0"/>
            </a:endParaRPr>
          </a:p>
          <a:p>
            <a:endParaRPr lang="ru-RU" dirty="0"/>
          </a:p>
        </p:txBody>
      </p:sp>
    </p:spTree>
    <p:extLst>
      <p:ext uri="{BB962C8B-B14F-4D97-AF65-F5344CB8AC3E}">
        <p14:creationId xmlns:p14="http://schemas.microsoft.com/office/powerpoint/2010/main" xmlns="" val="1859912517"/>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AutoShape 2" descr="https://arhivurokov.ru/videouroki/html/2016/01/07/98725978/98725978_1.png"/>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xmlns="">
                <a:solidFill>
                  <a:srgbClr val="FFFFFF"/>
                </a:solidFill>
              </a14:hiddenFill>
            </a:ext>
          </a:extLst>
        </p:spPr>
        <p:txBody>
          <a:bodyPr vert="horz" wrap="square" lIns="91440" tIns="45720" rIns="91440" bIns="45720" numCol="1" anchor="t" anchorCtr="0" compatLnSpc="1">
            <a:prstTxWarp prst="textNoShape">
              <a:avLst/>
            </a:prstTxWarp>
          </a:bodyPr>
          <a:lstStyle/>
          <a:p>
            <a:endParaRPr lang="ru-RU"/>
          </a:p>
        </p:txBody>
      </p:sp>
      <p:pic>
        <p:nvPicPr>
          <p:cNvPr id="1027" name="Picture 3" descr="G:\98725978_1.png"/>
          <p:cNvPicPr>
            <a:picLocks noChangeAspect="1" noChangeArrowheads="1"/>
          </p:cNvPicPr>
          <p:nvPr/>
        </p:nvPicPr>
        <p:blipFill>
          <a:blip r:embed="rId2" cstate="print">
            <a:extLst>
              <a:ext uri="{28A0092B-C50C-407E-A947-70E740481C1C}">
                <a14:useLocalDpi xmlns:a14="http://schemas.microsoft.com/office/drawing/2010/main" xmlns="" val="0"/>
              </a:ext>
            </a:extLst>
          </a:blip>
          <a:srcRect/>
          <a:stretch>
            <a:fillRect/>
          </a:stretch>
        </p:blipFill>
        <p:spPr bwMode="auto">
          <a:xfrm>
            <a:off x="0" y="0"/>
            <a:ext cx="9144000" cy="5715000"/>
          </a:xfrm>
          <a:prstGeom prst="rect">
            <a:avLst/>
          </a:prstGeom>
          <a:noFill/>
          <a:extLst>
            <a:ext uri="{909E8E84-426E-40DD-AFC4-6F175D3DCCD1}">
              <a14:hiddenFill xmlns:a14="http://schemas.microsoft.com/office/drawing/2010/main" xmlns="">
                <a:solidFill>
                  <a:srgbClr val="FFFFFF"/>
                </a:solidFill>
              </a14:hiddenFill>
            </a:ext>
          </a:extLst>
        </p:spPr>
      </p:pic>
      <p:sp>
        <p:nvSpPr>
          <p:cNvPr id="6" name="TextBox 5"/>
          <p:cNvSpPr txBox="1"/>
          <p:nvPr/>
        </p:nvSpPr>
        <p:spPr>
          <a:xfrm>
            <a:off x="612022" y="409228"/>
            <a:ext cx="7920417" cy="1200329"/>
          </a:xfrm>
          <a:prstGeom prst="rect">
            <a:avLst/>
          </a:prstGeom>
          <a:noFill/>
        </p:spPr>
        <p:txBody>
          <a:bodyPr wrap="square" rtlCol="0">
            <a:spAutoFit/>
          </a:bodyPr>
          <a:lstStyle/>
          <a:p>
            <a:pPr algn="just"/>
            <a:r>
              <a:rPr lang="ru-RU" dirty="0">
                <a:latin typeface="Times New Roman" pitchFamily="18" charset="0"/>
                <a:cs typeface="Times New Roman" pitchFamily="18" charset="0"/>
              </a:rPr>
              <a:t>Закончил военный путь в Австрии в 1945 году, а домой с Великой войны вернулся лишь в 1949 году.</a:t>
            </a:r>
          </a:p>
          <a:p>
            <a:r>
              <a:rPr lang="ru-RU" dirty="0">
                <a:latin typeface="Times New Roman" pitchFamily="18" charset="0"/>
                <a:cs typeface="Times New Roman" pitchFamily="18" charset="0"/>
              </a:rPr>
              <a:t>Прадедушка Егора  за боевые заслуги </a:t>
            </a:r>
            <a:endParaRPr lang="ru-RU" dirty="0" smtClean="0">
              <a:latin typeface="Times New Roman" pitchFamily="18" charset="0"/>
              <a:cs typeface="Times New Roman" pitchFamily="18" charset="0"/>
            </a:endParaRPr>
          </a:p>
          <a:p>
            <a:r>
              <a:rPr lang="ru-RU" dirty="0" smtClean="0">
                <a:latin typeface="Times New Roman" pitchFamily="18" charset="0"/>
                <a:cs typeface="Times New Roman" pitchFamily="18" charset="0"/>
              </a:rPr>
              <a:t>имеет </a:t>
            </a:r>
            <a:r>
              <a:rPr lang="ru-RU" dirty="0">
                <a:latin typeface="Times New Roman" pitchFamily="18" charset="0"/>
                <a:cs typeface="Times New Roman" pitchFamily="18" charset="0"/>
              </a:rPr>
              <a:t>награды:</a:t>
            </a:r>
          </a:p>
        </p:txBody>
      </p:sp>
      <p:pic>
        <p:nvPicPr>
          <p:cNvPr id="7" name="Рисунок 6" descr="C:\Users\GGG\Desktop\книга памяти\iFutG1NTLkA.jpg"/>
          <p:cNvPicPr/>
          <p:nvPr/>
        </p:nvPicPr>
        <p:blipFill>
          <a:blip r:embed="rId3" cstate="print">
            <a:extLst>
              <a:ext uri="{28A0092B-C50C-407E-A947-70E740481C1C}">
                <a14:useLocalDpi xmlns:a14="http://schemas.microsoft.com/office/drawing/2010/main" xmlns="" val="0"/>
              </a:ext>
            </a:extLst>
          </a:blip>
          <a:srcRect/>
          <a:stretch>
            <a:fillRect/>
          </a:stretch>
        </p:blipFill>
        <p:spPr bwMode="auto">
          <a:xfrm>
            <a:off x="612022" y="1802407"/>
            <a:ext cx="3151505" cy="2369185"/>
          </a:xfrm>
          <a:prstGeom prst="rect">
            <a:avLst/>
          </a:prstGeom>
          <a:noFill/>
          <a:ln>
            <a:noFill/>
          </a:ln>
        </p:spPr>
      </p:pic>
      <p:sp>
        <p:nvSpPr>
          <p:cNvPr id="5" name="TextBox 4"/>
          <p:cNvSpPr txBox="1"/>
          <p:nvPr/>
        </p:nvSpPr>
        <p:spPr>
          <a:xfrm>
            <a:off x="4139951" y="1456984"/>
            <a:ext cx="4392488" cy="3139321"/>
          </a:xfrm>
          <a:prstGeom prst="rect">
            <a:avLst/>
          </a:prstGeom>
          <a:noFill/>
        </p:spPr>
        <p:txBody>
          <a:bodyPr wrap="square" rtlCol="0">
            <a:spAutoFit/>
          </a:bodyPr>
          <a:lstStyle/>
          <a:p>
            <a:pPr algn="just"/>
            <a:r>
              <a:rPr lang="ru-RU" dirty="0">
                <a:latin typeface="Times New Roman" pitchFamily="18" charset="0"/>
                <a:cs typeface="Times New Roman" pitchFamily="18" charset="0"/>
              </a:rPr>
              <a:t>Борис Васильевич, не любил рассказывать про военное время, да и нельзя было – «гриф секретно». Все, что мы знаем о том страшном времени и как он жил и воевал, можно уложить в две строчки. </a:t>
            </a:r>
          </a:p>
          <a:p>
            <a:pPr algn="just"/>
            <a:r>
              <a:rPr lang="ru-RU" dirty="0">
                <a:latin typeface="Times New Roman" pitchFamily="18" charset="0"/>
                <a:cs typeface="Times New Roman" pitchFamily="18" charset="0"/>
              </a:rPr>
              <a:t>Мы гордимся им, не всем удавалось служить правильно и честно, за людей родных и за Родину, но наш прапрадедушка был с большой буквы «Ч» -</a:t>
            </a:r>
            <a:r>
              <a:rPr lang="ru-RU" b="1" u="sng" dirty="0">
                <a:solidFill>
                  <a:srgbClr val="FF0000"/>
                </a:solidFill>
                <a:latin typeface="Times New Roman" pitchFamily="18" charset="0"/>
                <a:cs typeface="Times New Roman" pitchFamily="18" charset="0"/>
              </a:rPr>
              <a:t> Человек Великий, правильный и мужественный. </a:t>
            </a:r>
          </a:p>
        </p:txBody>
      </p:sp>
    </p:spTree>
    <p:extLst>
      <p:ext uri="{BB962C8B-B14F-4D97-AF65-F5344CB8AC3E}">
        <p14:creationId xmlns:p14="http://schemas.microsoft.com/office/powerpoint/2010/main" xmlns="" val="1039434629"/>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Заголовок 1"/>
          <p:cNvSpPr txBox="1">
            <a:spLocks/>
          </p:cNvSpPr>
          <p:nvPr/>
        </p:nvSpPr>
        <p:spPr>
          <a:xfrm>
            <a:off x="131537" y="193204"/>
            <a:ext cx="8880921" cy="952500"/>
          </a:xfrm>
          <a:prstGeom prst="rect">
            <a:avLst/>
          </a:prstGeom>
        </p:spPr>
        <p:txBody>
          <a:bodyPr vert="horz" lIns="91440" tIns="45720" rIns="91440" bIns="45720" rtlCol="0" anchor="ctr">
            <a:noAutofit/>
            <a:scene3d>
              <a:camera prst="orthographicFront"/>
              <a:lightRig rig="soft" dir="tl">
                <a:rot lat="0" lon="0" rev="0"/>
              </a:lightRig>
            </a:scene3d>
            <a:sp3d contourW="25400" prstMaterial="matte">
              <a:bevelT w="25400" h="55880" prst="artDeco"/>
              <a:contourClr>
                <a:schemeClr val="accent2">
                  <a:tint val="20000"/>
                </a:schemeClr>
              </a:contourClr>
            </a:sp3d>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ru-RU" sz="2800" b="1" u="sng" spc="50" dirty="0" smtClean="0">
                <a:ln w="11430"/>
                <a:gradFill>
                  <a:gsLst>
                    <a:gs pos="25000">
                      <a:srgbClr val="FF0000"/>
                    </a:gs>
                    <a:gs pos="53000">
                      <a:srgbClr val="FF0000"/>
                    </a:gs>
                    <a:gs pos="100000">
                      <a:schemeClr val="tx1"/>
                    </a:gs>
                  </a:gsLst>
                  <a:lin ang="5400000"/>
                </a:gradFill>
                <a:effectLst>
                  <a:outerShdw blurRad="76200" dist="50800" dir="5400000" algn="tl" rotWithShape="0">
                    <a:srgbClr val="000000">
                      <a:alpha val="65000"/>
                    </a:srgbClr>
                  </a:outerShdw>
                </a:effectLst>
              </a:rPr>
              <a:t>Тимин Иван Федорович - </a:t>
            </a:r>
          </a:p>
          <a:p>
            <a:r>
              <a:rPr lang="ru-RU" sz="2800" b="1" spc="50" dirty="0" smtClean="0">
                <a:ln w="11430"/>
                <a:gradFill>
                  <a:gsLst>
                    <a:gs pos="25000">
                      <a:srgbClr val="FF0000"/>
                    </a:gs>
                    <a:gs pos="53000">
                      <a:srgbClr val="FF0000"/>
                    </a:gs>
                    <a:gs pos="100000">
                      <a:schemeClr val="tx1"/>
                    </a:gs>
                  </a:gsLst>
                  <a:lin ang="5400000"/>
                </a:gradFill>
                <a:effectLst>
                  <a:outerShdw blurRad="76200" dist="50800" dir="5400000" algn="tl" rotWithShape="0">
                    <a:srgbClr val="000000">
                      <a:alpha val="65000"/>
                    </a:srgbClr>
                  </a:outerShdw>
                </a:effectLst>
              </a:rPr>
              <a:t>прадедушка Котова Матвея и Синицына Андрея</a:t>
            </a:r>
            <a:endParaRPr lang="ru-RU" sz="2800" b="1" spc="50" dirty="0">
              <a:ln w="11430"/>
              <a:gradFill>
                <a:gsLst>
                  <a:gs pos="25000">
                    <a:srgbClr val="FF0000"/>
                  </a:gs>
                  <a:gs pos="53000">
                    <a:srgbClr val="FF0000"/>
                  </a:gs>
                  <a:gs pos="100000">
                    <a:schemeClr val="tx1"/>
                  </a:gs>
                </a:gsLst>
                <a:lin ang="5400000"/>
              </a:gradFill>
              <a:effectLst>
                <a:outerShdw blurRad="76200" dist="50800" dir="5400000" algn="tl" rotWithShape="0">
                  <a:srgbClr val="000000">
                    <a:alpha val="65000"/>
                  </a:srgbClr>
                </a:outerShdw>
              </a:effectLst>
            </a:endParaRPr>
          </a:p>
        </p:txBody>
      </p:sp>
      <p:pic>
        <p:nvPicPr>
          <p:cNvPr id="5" name="Рисунок 4"/>
          <p:cNvPicPr/>
          <p:nvPr/>
        </p:nvPicPr>
        <p:blipFill>
          <a:blip r:embed="rId2" cstate="print">
            <a:extLst>
              <a:ext uri="{28A0092B-C50C-407E-A947-70E740481C1C}">
                <a14:useLocalDpi xmlns:a14="http://schemas.microsoft.com/office/drawing/2010/main" xmlns="" val="0"/>
              </a:ext>
            </a:extLst>
          </a:blip>
          <a:stretch>
            <a:fillRect/>
          </a:stretch>
        </p:blipFill>
        <p:spPr>
          <a:xfrm>
            <a:off x="6695687" y="1345332"/>
            <a:ext cx="2343150" cy="4166235"/>
          </a:xfrm>
          <a:prstGeom prst="rect">
            <a:avLst/>
          </a:prstGeom>
        </p:spPr>
      </p:pic>
      <p:sp>
        <p:nvSpPr>
          <p:cNvPr id="7" name="TextBox 6"/>
          <p:cNvSpPr txBox="1"/>
          <p:nvPr/>
        </p:nvSpPr>
        <p:spPr>
          <a:xfrm>
            <a:off x="131536" y="1145704"/>
            <a:ext cx="6537771" cy="4801314"/>
          </a:xfrm>
          <a:prstGeom prst="rect">
            <a:avLst/>
          </a:prstGeom>
          <a:noFill/>
        </p:spPr>
        <p:txBody>
          <a:bodyPr wrap="square" rtlCol="0">
            <a:spAutoFit/>
          </a:bodyPr>
          <a:lstStyle/>
          <a:p>
            <a:pPr algn="ctr"/>
            <a:r>
              <a:rPr lang="ru-RU" dirty="0">
                <a:latin typeface="Times New Roman" pitchFamily="18" charset="0"/>
                <a:cs typeface="Times New Roman" pitchFamily="18" charset="0"/>
              </a:rPr>
              <a:t>Родился </a:t>
            </a:r>
            <a:r>
              <a:rPr lang="ru-RU" b="1" u="sng" dirty="0">
                <a:solidFill>
                  <a:srgbClr val="FF0000"/>
                </a:solidFill>
                <a:latin typeface="Times New Roman" pitchFamily="18" charset="0"/>
                <a:cs typeface="Times New Roman" pitchFamily="18" charset="0"/>
              </a:rPr>
              <a:t>18.07.1913 г</a:t>
            </a:r>
            <a:r>
              <a:rPr lang="ru-RU" dirty="0">
                <a:latin typeface="Times New Roman" pitchFamily="18" charset="0"/>
                <a:cs typeface="Times New Roman" pitchFamily="18" charset="0"/>
              </a:rPr>
              <a:t>. в д. Малое </a:t>
            </a:r>
            <a:r>
              <a:rPr lang="ru-RU" dirty="0" err="1">
                <a:latin typeface="Times New Roman" pitchFamily="18" charset="0"/>
                <a:cs typeface="Times New Roman" pitchFamily="18" charset="0"/>
              </a:rPr>
              <a:t>Сескино</a:t>
            </a:r>
            <a:r>
              <a:rPr lang="ru-RU" dirty="0">
                <a:latin typeface="Times New Roman" pitchFamily="18" charset="0"/>
                <a:cs typeface="Times New Roman" pitchFamily="18" charset="0"/>
              </a:rPr>
              <a:t> </a:t>
            </a:r>
            <a:r>
              <a:rPr lang="ru-RU" dirty="0" smtClean="0">
                <a:latin typeface="Times New Roman" pitchFamily="18" charset="0"/>
                <a:cs typeface="Times New Roman" pitchFamily="18" charset="0"/>
              </a:rPr>
              <a:t>Д-Константиновского </a:t>
            </a:r>
            <a:r>
              <a:rPr lang="ru-RU" dirty="0">
                <a:latin typeface="Times New Roman" pitchFamily="18" charset="0"/>
                <a:cs typeface="Times New Roman" pitchFamily="18" charset="0"/>
              </a:rPr>
              <a:t>р-на. В дальнейшем проживал в д. </a:t>
            </a:r>
            <a:r>
              <a:rPr lang="ru-RU" dirty="0" err="1">
                <a:latin typeface="Times New Roman" pitchFamily="18" charset="0"/>
                <a:cs typeface="Times New Roman" pitchFamily="18" charset="0"/>
              </a:rPr>
              <a:t>Кужадон</a:t>
            </a:r>
            <a:r>
              <a:rPr lang="ru-RU" dirty="0">
                <a:latin typeface="Times New Roman" pitchFamily="18" charset="0"/>
                <a:cs typeface="Times New Roman" pitchFamily="18" charset="0"/>
              </a:rPr>
              <a:t>.</a:t>
            </a:r>
          </a:p>
          <a:p>
            <a:pPr algn="ctr"/>
            <a:r>
              <a:rPr lang="ru-RU" dirty="0">
                <a:latin typeface="Times New Roman" pitchFamily="18" charset="0"/>
                <a:cs typeface="Times New Roman" pitchFamily="18" charset="0"/>
              </a:rPr>
              <a:t>Участник </a:t>
            </a:r>
            <a:r>
              <a:rPr lang="ru-RU" b="1" u="sng" dirty="0">
                <a:solidFill>
                  <a:srgbClr val="FF0000"/>
                </a:solidFill>
                <a:latin typeface="Times New Roman" pitchFamily="18" charset="0"/>
                <a:cs typeface="Times New Roman" pitchFamily="18" charset="0"/>
              </a:rPr>
              <a:t>Советско-Финляндской войны (1939-1940</a:t>
            </a:r>
            <a:r>
              <a:rPr lang="ru-RU" b="1" u="sng" dirty="0" smtClean="0">
                <a:solidFill>
                  <a:srgbClr val="FF0000"/>
                </a:solidFill>
                <a:latin typeface="Times New Roman" pitchFamily="18" charset="0"/>
                <a:cs typeface="Times New Roman" pitchFamily="18" charset="0"/>
              </a:rPr>
              <a:t>).</a:t>
            </a:r>
            <a:endParaRPr lang="ru-RU" b="1" u="sng" dirty="0">
              <a:solidFill>
                <a:srgbClr val="FF0000"/>
              </a:solidFill>
              <a:latin typeface="Times New Roman" pitchFamily="18" charset="0"/>
              <a:cs typeface="Times New Roman" pitchFamily="18" charset="0"/>
            </a:endParaRPr>
          </a:p>
          <a:p>
            <a:pPr algn="ctr"/>
            <a:r>
              <a:rPr lang="ru-RU" dirty="0" smtClean="0">
                <a:latin typeface="Times New Roman" pitchFamily="18" charset="0"/>
                <a:cs typeface="Times New Roman" pitchFamily="18" charset="0"/>
              </a:rPr>
              <a:t>На </a:t>
            </a:r>
            <a:r>
              <a:rPr lang="ru-RU" dirty="0">
                <a:latin typeface="Times New Roman" pitchFamily="18" charset="0"/>
                <a:cs typeface="Times New Roman" pitchFamily="18" charset="0"/>
              </a:rPr>
              <a:t>Великую Отечественную Войну был призван </a:t>
            </a:r>
            <a:r>
              <a:rPr lang="ru-RU" dirty="0" err="1">
                <a:latin typeface="Times New Roman" pitchFamily="18" charset="0"/>
                <a:cs typeface="Times New Roman" pitchFamily="18" charset="0"/>
              </a:rPr>
              <a:t>Дальнеконстантиновским</a:t>
            </a:r>
            <a:r>
              <a:rPr lang="ru-RU" dirty="0">
                <a:latin typeface="Times New Roman" pitchFamily="18" charset="0"/>
                <a:cs typeface="Times New Roman" pitchFamily="18" charset="0"/>
              </a:rPr>
              <a:t> РВК, Горьковской обл., </a:t>
            </a:r>
            <a:r>
              <a:rPr lang="ru-RU" dirty="0" err="1">
                <a:latin typeface="Times New Roman" pitchFamily="18" charset="0"/>
                <a:cs typeface="Times New Roman" pitchFamily="18" charset="0"/>
              </a:rPr>
              <a:t>Дальнеконстантиновского</a:t>
            </a:r>
            <a:r>
              <a:rPr lang="ru-RU" dirty="0">
                <a:latin typeface="Times New Roman" pitchFamily="18" charset="0"/>
                <a:cs typeface="Times New Roman" pitchFamily="18" charset="0"/>
              </a:rPr>
              <a:t> р-на. Службу проходил в 85 отдельном линейном батальоне связи</a:t>
            </a:r>
            <a:r>
              <a:rPr lang="ru-RU" dirty="0" smtClean="0">
                <a:latin typeface="Times New Roman" pitchFamily="18" charset="0"/>
                <a:cs typeface="Times New Roman" pitchFamily="18" charset="0"/>
              </a:rPr>
              <a:t>.</a:t>
            </a:r>
          </a:p>
          <a:p>
            <a:pPr algn="ctr"/>
            <a:r>
              <a:rPr lang="ru-RU" dirty="0">
                <a:latin typeface="Times New Roman" pitchFamily="18" charset="0"/>
                <a:cs typeface="Times New Roman" pitchFamily="18" charset="0"/>
              </a:rPr>
              <a:t>Участвовал в более 30 боевых операциях. </a:t>
            </a:r>
            <a:r>
              <a:rPr lang="ru-RU" b="1" u="sng" dirty="0">
                <a:solidFill>
                  <a:srgbClr val="FF0000"/>
                </a:solidFill>
                <a:latin typeface="Times New Roman" pitchFamily="18" charset="0"/>
                <a:cs typeface="Times New Roman" pitchFamily="18" charset="0"/>
              </a:rPr>
              <a:t>В выписке из архива: </a:t>
            </a:r>
            <a:r>
              <a:rPr lang="ru-RU" dirty="0">
                <a:latin typeface="Times New Roman" pitchFamily="18" charset="0"/>
                <a:cs typeface="Times New Roman" pitchFamily="18" charset="0"/>
              </a:rPr>
              <a:t>23 февраля 1944 г. </a:t>
            </a:r>
            <a:r>
              <a:rPr lang="ru-RU" dirty="0" smtClean="0">
                <a:latin typeface="Times New Roman" pitchFamily="18" charset="0"/>
                <a:cs typeface="Times New Roman" pitchFamily="18" charset="0"/>
              </a:rPr>
              <a:t>сержант </a:t>
            </a:r>
            <a:r>
              <a:rPr lang="ru-RU" dirty="0">
                <a:latin typeface="Times New Roman" pitchFamily="18" charset="0"/>
                <a:cs typeface="Times New Roman" pitchFamily="18" charset="0"/>
              </a:rPr>
              <a:t>Тимин со своим отделением работал над восстановлением немецкой малогабаритной линии связи на участке </a:t>
            </a:r>
            <a:r>
              <a:rPr lang="ru-RU" dirty="0" err="1">
                <a:latin typeface="Times New Roman" pitchFamily="18" charset="0"/>
                <a:cs typeface="Times New Roman" pitchFamily="18" charset="0"/>
              </a:rPr>
              <a:t>Захибье</a:t>
            </a:r>
            <a:r>
              <a:rPr lang="ru-RU" dirty="0">
                <a:latin typeface="Times New Roman" pitchFamily="18" charset="0"/>
                <a:cs typeface="Times New Roman" pitchFamily="18" charset="0"/>
              </a:rPr>
              <a:t> – Медведь. При восстановлении подвергался неоднократному артиллерийскому обстрелу со стороны противника. Несмотря на непрерывный огонь, тов. Тимин своего места не оставил, а смело продолжал восстанавливать линию. Благодаря чего, связь с наступающими войсками была обеспечена своевременно.</a:t>
            </a:r>
          </a:p>
          <a:p>
            <a:endParaRPr lang="ru-RU" dirty="0"/>
          </a:p>
        </p:txBody>
      </p:sp>
    </p:spTree>
    <p:extLst>
      <p:ext uri="{BB962C8B-B14F-4D97-AF65-F5344CB8AC3E}">
        <p14:creationId xmlns:p14="http://schemas.microsoft.com/office/powerpoint/2010/main" xmlns="" val="314421046"/>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Объект 3"/>
          <p:cNvSpPr>
            <a:spLocks noGrp="1"/>
          </p:cNvSpPr>
          <p:nvPr>
            <p:ph sz="half" idx="2"/>
          </p:nvPr>
        </p:nvSpPr>
        <p:spPr>
          <a:xfrm>
            <a:off x="2987824" y="769268"/>
            <a:ext cx="5904656" cy="1884040"/>
          </a:xfrm>
        </p:spPr>
        <p:txBody>
          <a:bodyPr>
            <a:normAutofit/>
          </a:bodyPr>
          <a:lstStyle/>
          <a:p>
            <a:pPr marL="0" indent="0" algn="ctr">
              <a:buNone/>
            </a:pPr>
            <a:r>
              <a:rPr lang="ru-RU" sz="2000" dirty="0">
                <a:latin typeface="Times New Roman" pitchFamily="18" charset="0"/>
                <a:cs typeface="Times New Roman" pitchFamily="18" charset="0"/>
              </a:rPr>
              <a:t>25 февраля 1944 г. </a:t>
            </a:r>
            <a:r>
              <a:rPr lang="ru-RU" sz="2000" dirty="0" smtClean="0">
                <a:latin typeface="Times New Roman" pitchFamily="18" charset="0"/>
                <a:cs typeface="Times New Roman" pitchFamily="18" charset="0"/>
              </a:rPr>
              <a:t>работал </a:t>
            </a:r>
            <a:r>
              <a:rPr lang="ru-RU" sz="2000" dirty="0">
                <a:latin typeface="Times New Roman" pitchFamily="18" charset="0"/>
                <a:cs typeface="Times New Roman" pitchFamily="18" charset="0"/>
              </a:rPr>
              <a:t>по разминированию трассы при восстановлении малогабаритной линии на участке Медведь – </a:t>
            </a:r>
            <a:r>
              <a:rPr lang="ru-RU" sz="2000" dirty="0" err="1">
                <a:latin typeface="Times New Roman" pitchFamily="18" charset="0"/>
                <a:cs typeface="Times New Roman" pitchFamily="18" charset="0"/>
              </a:rPr>
              <a:t>Любенец</a:t>
            </a:r>
            <a:r>
              <a:rPr lang="ru-RU" sz="2000" dirty="0">
                <a:latin typeface="Times New Roman" pitchFamily="18" charset="0"/>
                <a:cs typeface="Times New Roman" pitchFamily="18" charset="0"/>
              </a:rPr>
              <a:t>, под его руководством было обезврежено более десятка мин.</a:t>
            </a:r>
          </a:p>
          <a:p>
            <a:pPr marL="0" indent="0">
              <a:buNone/>
            </a:pPr>
            <a:endParaRPr lang="ru-RU" sz="2000" dirty="0"/>
          </a:p>
        </p:txBody>
      </p:sp>
      <p:sp>
        <p:nvSpPr>
          <p:cNvPr id="5" name="TextBox 4"/>
          <p:cNvSpPr txBox="1"/>
          <p:nvPr/>
        </p:nvSpPr>
        <p:spPr>
          <a:xfrm>
            <a:off x="5292080" y="2065412"/>
            <a:ext cx="3600400" cy="2246769"/>
          </a:xfrm>
          <a:prstGeom prst="rect">
            <a:avLst/>
          </a:prstGeom>
          <a:noFill/>
        </p:spPr>
        <p:txBody>
          <a:bodyPr wrap="square" rtlCol="0">
            <a:spAutoFit/>
          </a:bodyPr>
          <a:lstStyle/>
          <a:p>
            <a:pPr algn="ctr"/>
            <a:r>
              <a:rPr lang="ru-RU" sz="2000" dirty="0">
                <a:latin typeface="Times New Roman" pitchFamily="18" charset="0"/>
                <a:cs typeface="Times New Roman" pitchFamily="18" charset="0"/>
              </a:rPr>
              <a:t>За проявленное мужество и отвагу при строительстве линий связи тов. Тимин достоин высокой правительственной наградой медалью «За отвагу», которой был награжден 15 июля 1944.</a:t>
            </a:r>
          </a:p>
        </p:txBody>
      </p:sp>
      <p:pic>
        <p:nvPicPr>
          <p:cNvPr id="6" name="Picture 6" descr="http://auction-su.com/uplimg/img_3316908_7e5144133d1dcb3155327775cff9dd50.jpg"/>
          <p:cNvPicPr>
            <a:picLocks noChangeAspect="1" noChangeArrowheads="1"/>
          </p:cNvPicPr>
          <p:nvPr/>
        </p:nvPicPr>
        <p:blipFill>
          <a:blip r:embed="rId2" cstate="print">
            <a:extLst>
              <a:ext uri="{28A0092B-C50C-407E-A947-70E740481C1C}">
                <a14:useLocalDpi xmlns:a14="http://schemas.microsoft.com/office/drawing/2010/main" xmlns="" val="0"/>
              </a:ext>
            </a:extLst>
          </a:blip>
          <a:srcRect/>
          <a:stretch>
            <a:fillRect/>
          </a:stretch>
        </p:blipFill>
        <p:spPr bwMode="auto">
          <a:xfrm>
            <a:off x="3995936" y="2165680"/>
            <a:ext cx="1296144" cy="2397320"/>
          </a:xfrm>
          <a:prstGeom prst="rect">
            <a:avLst/>
          </a:prstGeom>
          <a:noFill/>
          <a:extLst>
            <a:ext uri="{909E8E84-426E-40DD-AFC4-6F175D3DCCD1}">
              <a14:hiddenFill xmlns:a14="http://schemas.microsoft.com/office/drawing/2010/main" xmlns="">
                <a:solidFill>
                  <a:srgbClr val="FFFFFF"/>
                </a:solidFill>
              </a14:hiddenFill>
            </a:ext>
          </a:extLst>
        </p:spPr>
      </p:pic>
      <p:sp>
        <p:nvSpPr>
          <p:cNvPr id="7" name="TextBox 6"/>
          <p:cNvSpPr txBox="1"/>
          <p:nvPr/>
        </p:nvSpPr>
        <p:spPr>
          <a:xfrm>
            <a:off x="3840805" y="4702958"/>
            <a:ext cx="1606406" cy="646331"/>
          </a:xfrm>
          <a:prstGeom prst="rect">
            <a:avLst/>
          </a:prstGeom>
          <a:noFill/>
        </p:spPr>
        <p:txBody>
          <a:bodyPr wrap="square" rtlCol="0">
            <a:spAutoFit/>
          </a:bodyPr>
          <a:lstStyle/>
          <a:p>
            <a:pPr algn="ctr"/>
            <a:r>
              <a:rPr lang="ru-RU" b="1" dirty="0" smtClean="0">
                <a:solidFill>
                  <a:srgbClr val="FF0000"/>
                </a:solidFill>
                <a:effectLst>
                  <a:outerShdw blurRad="38100" dist="38100" dir="2700000" algn="tl">
                    <a:srgbClr val="000000">
                      <a:alpha val="43137"/>
                    </a:srgbClr>
                  </a:outerShdw>
                </a:effectLst>
                <a:latin typeface="Times New Roman" pitchFamily="18" charset="0"/>
                <a:cs typeface="Times New Roman" pitchFamily="18" charset="0"/>
              </a:rPr>
              <a:t>Медаль </a:t>
            </a:r>
          </a:p>
          <a:p>
            <a:pPr algn="ctr"/>
            <a:r>
              <a:rPr lang="ru-RU" b="1" dirty="0" smtClean="0">
                <a:solidFill>
                  <a:srgbClr val="FF0000"/>
                </a:solidFill>
                <a:effectLst>
                  <a:outerShdw blurRad="38100" dist="38100" dir="2700000" algn="tl">
                    <a:srgbClr val="000000">
                      <a:alpha val="43137"/>
                    </a:srgbClr>
                  </a:outerShdw>
                </a:effectLst>
                <a:latin typeface="Times New Roman" pitchFamily="18" charset="0"/>
                <a:cs typeface="Times New Roman" pitchFamily="18" charset="0"/>
              </a:rPr>
              <a:t>«За отвагу»</a:t>
            </a:r>
            <a:endParaRPr lang="ru-RU" b="1" dirty="0">
              <a:solidFill>
                <a:srgbClr val="FF0000"/>
              </a:solidFill>
              <a:effectLst>
                <a:outerShdw blurRad="38100" dist="38100" dir="2700000" algn="tl">
                  <a:srgbClr val="000000">
                    <a:alpha val="43137"/>
                  </a:srgbClr>
                </a:outerShdw>
              </a:effectLst>
              <a:latin typeface="Times New Roman" pitchFamily="18" charset="0"/>
              <a:cs typeface="Times New Roman" pitchFamily="18" charset="0"/>
            </a:endParaRPr>
          </a:p>
        </p:txBody>
      </p:sp>
    </p:spTree>
    <p:extLst>
      <p:ext uri="{BB962C8B-B14F-4D97-AF65-F5344CB8AC3E}">
        <p14:creationId xmlns:p14="http://schemas.microsoft.com/office/powerpoint/2010/main" xmlns="" val="2109945730"/>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Заголовок 1"/>
          <p:cNvSpPr txBox="1">
            <a:spLocks/>
          </p:cNvSpPr>
          <p:nvPr/>
        </p:nvSpPr>
        <p:spPr>
          <a:xfrm>
            <a:off x="467544" y="204368"/>
            <a:ext cx="8880921" cy="952500"/>
          </a:xfrm>
          <a:prstGeom prst="rect">
            <a:avLst/>
          </a:prstGeom>
        </p:spPr>
        <p:txBody>
          <a:bodyPr vert="horz" lIns="91440" tIns="45720" rIns="91440" bIns="45720" rtlCol="0" anchor="ctr">
            <a:noAutofit/>
            <a:scene3d>
              <a:camera prst="orthographicFront"/>
              <a:lightRig rig="soft" dir="tl">
                <a:rot lat="0" lon="0" rev="0"/>
              </a:lightRig>
            </a:scene3d>
            <a:sp3d contourW="25400" prstMaterial="matte">
              <a:bevelT w="25400" h="55880" prst="artDeco"/>
              <a:contourClr>
                <a:schemeClr val="accent2">
                  <a:tint val="20000"/>
                </a:schemeClr>
              </a:contourClr>
            </a:sp3d>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ru-RU" sz="2800" b="1" u="sng" spc="50" dirty="0" smtClean="0">
                <a:ln w="11430"/>
                <a:gradFill>
                  <a:gsLst>
                    <a:gs pos="25000">
                      <a:srgbClr val="FF0000"/>
                    </a:gs>
                    <a:gs pos="53000">
                      <a:srgbClr val="FF0000"/>
                    </a:gs>
                    <a:gs pos="100000">
                      <a:schemeClr val="tx1"/>
                    </a:gs>
                  </a:gsLst>
                  <a:lin ang="5400000"/>
                </a:gradFill>
                <a:effectLst>
                  <a:outerShdw blurRad="76200" dist="50800" dir="5400000" algn="tl" rotWithShape="0">
                    <a:srgbClr val="000000">
                      <a:alpha val="65000"/>
                    </a:srgbClr>
                  </a:outerShdw>
                </a:effectLst>
              </a:rPr>
              <a:t>Трошин Николай Михайлович</a:t>
            </a:r>
          </a:p>
          <a:p>
            <a:r>
              <a:rPr lang="ru-RU" sz="2800" b="1" u="sng" spc="50" dirty="0" smtClean="0">
                <a:ln w="11430"/>
                <a:gradFill>
                  <a:gsLst>
                    <a:gs pos="25000">
                      <a:srgbClr val="FF0000"/>
                    </a:gs>
                    <a:gs pos="53000">
                      <a:srgbClr val="FF0000"/>
                    </a:gs>
                    <a:gs pos="100000">
                      <a:schemeClr val="tx1"/>
                    </a:gs>
                  </a:gsLst>
                  <a:lin ang="5400000"/>
                </a:gradFill>
                <a:effectLst>
                  <a:outerShdw blurRad="76200" dist="50800" dir="5400000" algn="tl" rotWithShape="0">
                    <a:srgbClr val="000000">
                      <a:alpha val="65000"/>
                    </a:srgbClr>
                  </a:outerShdw>
                </a:effectLst>
              </a:rPr>
              <a:t>(1912 – 1944 гг.) - </a:t>
            </a:r>
          </a:p>
          <a:p>
            <a:r>
              <a:rPr lang="ru-RU" sz="2800" b="1" spc="50" dirty="0">
                <a:ln w="11430"/>
                <a:gradFill>
                  <a:gsLst>
                    <a:gs pos="25000">
                      <a:srgbClr val="FF0000"/>
                    </a:gs>
                    <a:gs pos="53000">
                      <a:srgbClr val="FF0000"/>
                    </a:gs>
                    <a:gs pos="100000">
                      <a:schemeClr val="tx1"/>
                    </a:gs>
                  </a:gsLst>
                  <a:lin ang="5400000"/>
                </a:gradFill>
                <a:effectLst>
                  <a:outerShdw blurRad="76200" dist="50800" dir="5400000" algn="tl" rotWithShape="0">
                    <a:srgbClr val="000000">
                      <a:alpha val="65000"/>
                    </a:srgbClr>
                  </a:outerShdw>
                </a:effectLst>
              </a:rPr>
              <a:t>п</a:t>
            </a:r>
            <a:r>
              <a:rPr lang="ru-RU" sz="2800" b="1" spc="50" dirty="0" smtClean="0">
                <a:ln w="11430"/>
                <a:gradFill>
                  <a:gsLst>
                    <a:gs pos="25000">
                      <a:srgbClr val="FF0000"/>
                    </a:gs>
                    <a:gs pos="53000">
                      <a:srgbClr val="FF0000"/>
                    </a:gs>
                    <a:gs pos="100000">
                      <a:schemeClr val="tx1"/>
                    </a:gs>
                  </a:gsLst>
                  <a:lin ang="5400000"/>
                </a:gradFill>
                <a:effectLst>
                  <a:outerShdw blurRad="76200" dist="50800" dir="5400000" algn="tl" rotWithShape="0">
                    <a:srgbClr val="000000">
                      <a:alpha val="65000"/>
                    </a:srgbClr>
                  </a:outerShdw>
                </a:effectLst>
              </a:rPr>
              <a:t>радедушка Катиной Кати</a:t>
            </a:r>
            <a:endParaRPr lang="ru-RU" sz="2800" b="1" spc="50" dirty="0">
              <a:ln w="11430"/>
              <a:gradFill>
                <a:gsLst>
                  <a:gs pos="25000">
                    <a:srgbClr val="FF0000"/>
                  </a:gs>
                  <a:gs pos="53000">
                    <a:srgbClr val="FF0000"/>
                  </a:gs>
                  <a:gs pos="100000">
                    <a:schemeClr val="tx1"/>
                  </a:gs>
                </a:gsLst>
                <a:lin ang="5400000"/>
              </a:gradFill>
              <a:effectLst>
                <a:outerShdw blurRad="76200" dist="50800" dir="5400000" algn="tl" rotWithShape="0">
                  <a:srgbClr val="000000">
                    <a:alpha val="65000"/>
                  </a:srgbClr>
                </a:outerShdw>
              </a:effectLst>
            </a:endParaRPr>
          </a:p>
        </p:txBody>
      </p:sp>
      <p:sp>
        <p:nvSpPr>
          <p:cNvPr id="5" name="Прямоугольник 4"/>
          <p:cNvSpPr/>
          <p:nvPr/>
        </p:nvSpPr>
        <p:spPr>
          <a:xfrm>
            <a:off x="471008" y="1417340"/>
            <a:ext cx="8208912" cy="646331"/>
          </a:xfrm>
          <a:prstGeom prst="rect">
            <a:avLst/>
          </a:prstGeom>
        </p:spPr>
        <p:txBody>
          <a:bodyPr wrap="square">
            <a:spAutoFit/>
          </a:bodyPr>
          <a:lstStyle/>
          <a:p>
            <a:pPr algn="just"/>
            <a:r>
              <a:rPr lang="ru-RU" dirty="0">
                <a:latin typeface="Times New Roman" pitchFamily="18" charset="0"/>
                <a:cs typeface="Times New Roman" pitchFamily="18" charset="0"/>
              </a:rPr>
              <a:t/>
            </a:r>
            <a:br>
              <a:rPr lang="ru-RU" dirty="0">
                <a:latin typeface="Times New Roman" pitchFamily="18" charset="0"/>
                <a:cs typeface="Times New Roman" pitchFamily="18" charset="0"/>
              </a:rPr>
            </a:br>
            <a:endParaRPr lang="ru-RU" dirty="0">
              <a:latin typeface="Times New Roman" pitchFamily="18" charset="0"/>
              <a:cs typeface="Times New Roman" pitchFamily="18" charset="0"/>
            </a:endParaRPr>
          </a:p>
        </p:txBody>
      </p:sp>
      <p:pic>
        <p:nvPicPr>
          <p:cNvPr id="7170" name="Picture 2" descr="G:\Книга памяти\Катина Катя\Foto.jpg"/>
          <p:cNvPicPr>
            <a:picLocks noChangeAspect="1" noChangeArrowheads="1"/>
          </p:cNvPicPr>
          <p:nvPr/>
        </p:nvPicPr>
        <p:blipFill>
          <a:blip r:embed="rId2" cstate="print">
            <a:extLst>
              <a:ext uri="{28A0092B-C50C-407E-A947-70E740481C1C}">
                <a14:useLocalDpi xmlns:a14="http://schemas.microsoft.com/office/drawing/2010/main" xmlns="" val="0"/>
              </a:ext>
            </a:extLst>
          </a:blip>
          <a:srcRect/>
          <a:stretch>
            <a:fillRect/>
          </a:stretch>
        </p:blipFill>
        <p:spPr bwMode="auto">
          <a:xfrm>
            <a:off x="471008" y="1613031"/>
            <a:ext cx="2191456" cy="3268035"/>
          </a:xfrm>
          <a:prstGeom prst="rect">
            <a:avLst/>
          </a:prstGeom>
          <a:noFill/>
          <a:extLst>
            <a:ext uri="{909E8E84-426E-40DD-AFC4-6F175D3DCCD1}">
              <a14:hiddenFill xmlns:a14="http://schemas.microsoft.com/office/drawing/2010/main" xmlns="">
                <a:solidFill>
                  <a:srgbClr val="FFFFFF"/>
                </a:solidFill>
              </a14:hiddenFill>
            </a:ext>
          </a:extLst>
        </p:spPr>
      </p:pic>
      <p:pic>
        <p:nvPicPr>
          <p:cNvPr id="7171" name="Picture 3" descr="G:\Книга памяти\Катина Катя\обратная сторона фотографии.jpg"/>
          <p:cNvPicPr>
            <a:picLocks noChangeAspect="1" noChangeArrowheads="1"/>
          </p:cNvPicPr>
          <p:nvPr/>
        </p:nvPicPr>
        <p:blipFill rotWithShape="1">
          <a:blip r:embed="rId3" cstate="print">
            <a:extLst>
              <a:ext uri="{28A0092B-C50C-407E-A947-70E740481C1C}">
                <a14:useLocalDpi xmlns:a14="http://schemas.microsoft.com/office/drawing/2010/main" xmlns="" val="0"/>
              </a:ext>
            </a:extLst>
          </a:blip>
          <a:srcRect t="5729" b="5806"/>
          <a:stretch/>
        </p:blipFill>
        <p:spPr bwMode="auto">
          <a:xfrm>
            <a:off x="2987824" y="1668398"/>
            <a:ext cx="2393271" cy="3157300"/>
          </a:xfrm>
          <a:prstGeom prst="rect">
            <a:avLst/>
          </a:prstGeom>
          <a:noFill/>
          <a:extLst>
            <a:ext uri="{909E8E84-426E-40DD-AFC4-6F175D3DCCD1}">
              <a14:hiddenFill xmlns:a14="http://schemas.microsoft.com/office/drawing/2010/main" xmlns="">
                <a:solidFill>
                  <a:srgbClr val="FFFFFF"/>
                </a:solidFill>
              </a14:hiddenFill>
            </a:ext>
          </a:extLst>
        </p:spPr>
      </p:pic>
      <p:sp>
        <p:nvSpPr>
          <p:cNvPr id="7" name="TextBox 6"/>
          <p:cNvSpPr txBox="1"/>
          <p:nvPr/>
        </p:nvSpPr>
        <p:spPr>
          <a:xfrm>
            <a:off x="5618976" y="2352595"/>
            <a:ext cx="3096344" cy="1323439"/>
          </a:xfrm>
          <a:prstGeom prst="rect">
            <a:avLst/>
          </a:prstGeom>
          <a:noFill/>
        </p:spPr>
        <p:txBody>
          <a:bodyPr wrap="square" rtlCol="0">
            <a:spAutoFit/>
          </a:bodyPr>
          <a:lstStyle/>
          <a:p>
            <a:pPr algn="ctr"/>
            <a:r>
              <a:rPr lang="ru-RU" sz="2000" dirty="0">
                <a:latin typeface="Times New Roman" pitchFamily="18" charset="0"/>
                <a:cs typeface="Times New Roman" pitchFamily="18" charset="0"/>
              </a:rPr>
              <a:t>В войну служил стрелком 7-ой роты 19-го стрелкового полка 90-ой </a:t>
            </a:r>
            <a:br>
              <a:rPr lang="ru-RU" sz="2000" dirty="0">
                <a:latin typeface="Times New Roman" pitchFamily="18" charset="0"/>
                <a:cs typeface="Times New Roman" pitchFamily="18" charset="0"/>
              </a:rPr>
            </a:br>
            <a:r>
              <a:rPr lang="ru-RU" sz="2000" dirty="0">
                <a:latin typeface="Times New Roman" pitchFamily="18" charset="0"/>
                <a:cs typeface="Times New Roman" pitchFamily="18" charset="0"/>
              </a:rPr>
              <a:t>стрелковой дивизии.</a:t>
            </a:r>
          </a:p>
        </p:txBody>
      </p:sp>
    </p:spTree>
    <p:extLst>
      <p:ext uri="{BB962C8B-B14F-4D97-AF65-F5344CB8AC3E}">
        <p14:creationId xmlns:p14="http://schemas.microsoft.com/office/powerpoint/2010/main" xmlns="" val="2934577368"/>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4" name="Picture 2" descr="G:\Книга памяти\Катина Катя\image.jpg"/>
          <p:cNvPicPr>
            <a:picLocks noChangeAspect="1" noChangeArrowheads="1"/>
          </p:cNvPicPr>
          <p:nvPr/>
        </p:nvPicPr>
        <p:blipFill>
          <a:blip r:embed="rId2" cstate="print">
            <a:extLst>
              <a:ext uri="{28A0092B-C50C-407E-A947-70E740481C1C}">
                <a14:useLocalDpi xmlns:a14="http://schemas.microsoft.com/office/drawing/2010/main" xmlns="" val="0"/>
              </a:ext>
            </a:extLst>
          </a:blip>
          <a:srcRect/>
          <a:stretch>
            <a:fillRect/>
          </a:stretch>
        </p:blipFill>
        <p:spPr bwMode="auto">
          <a:xfrm>
            <a:off x="539552" y="841276"/>
            <a:ext cx="3168352" cy="4224470"/>
          </a:xfrm>
          <a:prstGeom prst="rect">
            <a:avLst/>
          </a:prstGeom>
          <a:noFill/>
          <a:extLst>
            <a:ext uri="{909E8E84-426E-40DD-AFC4-6F175D3DCCD1}">
              <a14:hiddenFill xmlns:a14="http://schemas.microsoft.com/office/drawing/2010/main" xmlns="">
                <a:solidFill>
                  <a:srgbClr val="FFFFFF"/>
                </a:solidFill>
              </a14:hiddenFill>
            </a:ext>
          </a:extLst>
        </p:spPr>
      </p:pic>
      <p:pic>
        <p:nvPicPr>
          <p:cNvPr id="8195" name="Picture 3" descr="G:\Книга памяти\Катина Катя\братская могила.jpg"/>
          <p:cNvPicPr>
            <a:picLocks noChangeAspect="1" noChangeArrowheads="1"/>
          </p:cNvPicPr>
          <p:nvPr/>
        </p:nvPicPr>
        <p:blipFill>
          <a:blip r:embed="rId3" cstate="print">
            <a:extLst>
              <a:ext uri="{28A0092B-C50C-407E-A947-70E740481C1C}">
                <a14:useLocalDpi xmlns:a14="http://schemas.microsoft.com/office/drawing/2010/main" xmlns="" val="0"/>
              </a:ext>
            </a:extLst>
          </a:blip>
          <a:srcRect/>
          <a:stretch>
            <a:fillRect/>
          </a:stretch>
        </p:blipFill>
        <p:spPr bwMode="auto">
          <a:xfrm>
            <a:off x="4067944" y="265212"/>
            <a:ext cx="4602088" cy="3451566"/>
          </a:xfrm>
          <a:prstGeom prst="rect">
            <a:avLst/>
          </a:prstGeom>
          <a:noFill/>
          <a:extLst>
            <a:ext uri="{909E8E84-426E-40DD-AFC4-6F175D3DCCD1}">
              <a14:hiddenFill xmlns:a14="http://schemas.microsoft.com/office/drawing/2010/main" xmlns="">
                <a:solidFill>
                  <a:srgbClr val="FFFFFF"/>
                </a:solidFill>
              </a14:hiddenFill>
            </a:ext>
          </a:extLst>
        </p:spPr>
      </p:pic>
      <p:sp>
        <p:nvSpPr>
          <p:cNvPr id="4" name="TextBox 3"/>
          <p:cNvSpPr txBox="1"/>
          <p:nvPr/>
        </p:nvSpPr>
        <p:spPr>
          <a:xfrm>
            <a:off x="4355976" y="3865612"/>
            <a:ext cx="4464496" cy="1754326"/>
          </a:xfrm>
          <a:prstGeom prst="rect">
            <a:avLst/>
          </a:prstGeom>
          <a:noFill/>
        </p:spPr>
        <p:txBody>
          <a:bodyPr wrap="square" rtlCol="0">
            <a:spAutoFit/>
          </a:bodyPr>
          <a:lstStyle/>
          <a:p>
            <a:pPr algn="ctr"/>
            <a:r>
              <a:rPr lang="ru-RU" dirty="0">
                <a:latin typeface="Times New Roman" pitchFamily="18" charset="0"/>
                <a:cs typeface="Times New Roman" pitchFamily="18" charset="0"/>
              </a:rPr>
              <a:t>Погиб в бою под Ленинградом </a:t>
            </a:r>
            <a:r>
              <a:rPr lang="ru-RU" dirty="0" smtClean="0">
                <a:latin typeface="Times New Roman" pitchFamily="18" charset="0"/>
                <a:cs typeface="Times New Roman" pitchFamily="18" charset="0"/>
              </a:rPr>
              <a:t>15.02.1944 г.</a:t>
            </a:r>
            <a:r>
              <a:rPr lang="ru-RU" dirty="0">
                <a:latin typeface="Times New Roman" pitchFamily="18" charset="0"/>
                <a:cs typeface="Times New Roman" pitchFamily="18" charset="0"/>
              </a:rPr>
              <a:t/>
            </a:r>
            <a:br>
              <a:rPr lang="ru-RU" dirty="0">
                <a:latin typeface="Times New Roman" pitchFamily="18" charset="0"/>
                <a:cs typeface="Times New Roman" pitchFamily="18" charset="0"/>
              </a:rPr>
            </a:br>
            <a:r>
              <a:rPr lang="ru-RU" dirty="0">
                <a:latin typeface="Times New Roman" pitchFamily="18" charset="0"/>
                <a:cs typeface="Times New Roman" pitchFamily="18" charset="0"/>
              </a:rPr>
              <a:t>Захоронен в братской могиле на берегу Чудского озера, в деревне </a:t>
            </a:r>
            <a:r>
              <a:rPr lang="ru-RU" dirty="0" smtClean="0">
                <a:latin typeface="Times New Roman" pitchFamily="18" charset="0"/>
                <a:cs typeface="Times New Roman" pitchFamily="18" charset="0"/>
              </a:rPr>
              <a:t>Кобылье Городище </a:t>
            </a:r>
            <a:r>
              <a:rPr lang="ru-RU" dirty="0">
                <a:latin typeface="Times New Roman" pitchFamily="18" charset="0"/>
                <a:cs typeface="Times New Roman" pitchFamily="18" charset="0"/>
              </a:rPr>
              <a:t>Псковской обл</a:t>
            </a:r>
            <a:r>
              <a:rPr lang="ru-RU" dirty="0" smtClean="0">
                <a:latin typeface="Times New Roman" pitchFamily="18" charset="0"/>
                <a:cs typeface="Times New Roman" pitchFamily="18" charset="0"/>
              </a:rPr>
              <a:t>. (</a:t>
            </a:r>
            <a:r>
              <a:rPr lang="ru-RU" dirty="0">
                <a:latin typeface="Times New Roman" pitchFamily="18" charset="0"/>
                <a:cs typeface="Times New Roman" pitchFamily="18" charset="0"/>
              </a:rPr>
              <a:t>во времена войны эта местность относилась к </a:t>
            </a:r>
            <a:br>
              <a:rPr lang="ru-RU" dirty="0">
                <a:latin typeface="Times New Roman" pitchFamily="18" charset="0"/>
                <a:cs typeface="Times New Roman" pitchFamily="18" charset="0"/>
              </a:rPr>
            </a:br>
            <a:r>
              <a:rPr lang="ru-RU" dirty="0">
                <a:latin typeface="Times New Roman" pitchFamily="18" charset="0"/>
                <a:cs typeface="Times New Roman" pitchFamily="18" charset="0"/>
              </a:rPr>
              <a:t>Ленинградской обл</a:t>
            </a:r>
            <a:r>
              <a:rPr lang="ru-RU" dirty="0" smtClean="0">
                <a:latin typeface="Times New Roman" pitchFamily="18" charset="0"/>
                <a:cs typeface="Times New Roman" pitchFamily="18" charset="0"/>
              </a:rPr>
              <a:t>.)</a:t>
            </a:r>
            <a:endParaRPr lang="ru-RU" dirty="0">
              <a:latin typeface="Times New Roman" pitchFamily="18" charset="0"/>
              <a:cs typeface="Times New Roman" pitchFamily="18" charset="0"/>
            </a:endParaRPr>
          </a:p>
        </p:txBody>
      </p:sp>
    </p:spTree>
    <p:extLst>
      <p:ext uri="{BB962C8B-B14F-4D97-AF65-F5344CB8AC3E}">
        <p14:creationId xmlns:p14="http://schemas.microsoft.com/office/powerpoint/2010/main" xmlns="" val="1286099611"/>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218" name="Picture 2" descr="G:\img22.jpg"/>
          <p:cNvPicPr>
            <a:picLocks noChangeAspect="1" noChangeArrowheads="1"/>
          </p:cNvPicPr>
          <p:nvPr/>
        </p:nvPicPr>
        <p:blipFill>
          <a:blip r:embed="rId2" cstate="print">
            <a:extLst>
              <a:ext uri="{28A0092B-C50C-407E-A947-70E740481C1C}">
                <a14:useLocalDpi xmlns:a14="http://schemas.microsoft.com/office/drawing/2010/main" xmlns="" val="0"/>
              </a:ext>
            </a:extLst>
          </a:blip>
          <a:srcRect/>
          <a:stretch>
            <a:fillRect/>
          </a:stretch>
        </p:blipFill>
        <p:spPr bwMode="auto">
          <a:xfrm>
            <a:off x="11832" y="-364"/>
            <a:ext cx="9144000" cy="5715000"/>
          </a:xfrm>
          <a:prstGeom prst="rect">
            <a:avLst/>
          </a:prstGeom>
          <a:noFill/>
          <a:extLst>
            <a:ext uri="{909E8E84-426E-40DD-AFC4-6F175D3DCCD1}">
              <a14:hiddenFill xmlns:a14="http://schemas.microsoft.com/office/drawing/2010/main" xmlns="">
                <a:solidFill>
                  <a:srgbClr val="FFFFFF"/>
                </a:solidFill>
              </a14:hiddenFill>
            </a:ext>
          </a:extLst>
        </p:spPr>
      </p:pic>
      <p:sp>
        <p:nvSpPr>
          <p:cNvPr id="5" name="Заголовок 1"/>
          <p:cNvSpPr txBox="1">
            <a:spLocks/>
          </p:cNvSpPr>
          <p:nvPr/>
        </p:nvSpPr>
        <p:spPr>
          <a:xfrm>
            <a:off x="467543" y="204368"/>
            <a:ext cx="8880921" cy="952500"/>
          </a:xfrm>
          <a:prstGeom prst="rect">
            <a:avLst/>
          </a:prstGeom>
        </p:spPr>
        <p:txBody>
          <a:bodyPr vert="horz" lIns="91440" tIns="45720" rIns="91440" bIns="45720" rtlCol="0" anchor="ctr">
            <a:noAutofit/>
            <a:scene3d>
              <a:camera prst="orthographicFront"/>
              <a:lightRig rig="soft" dir="tl">
                <a:rot lat="0" lon="0" rev="0"/>
              </a:lightRig>
            </a:scene3d>
            <a:sp3d contourW="25400" prstMaterial="matte">
              <a:bevelT w="25400" h="55880" prst="artDeco"/>
              <a:contourClr>
                <a:schemeClr val="accent2">
                  <a:tint val="20000"/>
                </a:schemeClr>
              </a:contourClr>
            </a:sp3d>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ru-RU" sz="2800" b="1" u="sng" spc="50" dirty="0" smtClean="0">
                <a:ln w="11430"/>
                <a:gradFill>
                  <a:gsLst>
                    <a:gs pos="25000">
                      <a:srgbClr val="FF0000"/>
                    </a:gs>
                    <a:gs pos="53000">
                      <a:srgbClr val="FF0000"/>
                    </a:gs>
                    <a:gs pos="100000">
                      <a:schemeClr val="tx1"/>
                    </a:gs>
                  </a:gsLst>
                  <a:lin ang="5400000"/>
                </a:gradFill>
                <a:effectLst>
                  <a:outerShdw blurRad="76200" dist="50800" dir="5400000" algn="tl" rotWithShape="0">
                    <a:srgbClr val="000000">
                      <a:alpha val="65000"/>
                    </a:srgbClr>
                  </a:outerShdw>
                </a:effectLst>
              </a:rPr>
              <a:t>Голованов Иван Васильевич - </a:t>
            </a:r>
          </a:p>
          <a:p>
            <a:r>
              <a:rPr lang="ru-RU" sz="2800" b="1" spc="50" dirty="0">
                <a:ln w="11430"/>
                <a:gradFill>
                  <a:gsLst>
                    <a:gs pos="25000">
                      <a:srgbClr val="FF0000"/>
                    </a:gs>
                    <a:gs pos="53000">
                      <a:srgbClr val="FF0000"/>
                    </a:gs>
                    <a:gs pos="100000">
                      <a:schemeClr val="tx1"/>
                    </a:gs>
                  </a:gsLst>
                  <a:lin ang="5400000"/>
                </a:gradFill>
                <a:effectLst>
                  <a:outerShdw blurRad="76200" dist="50800" dir="5400000" algn="tl" rotWithShape="0">
                    <a:srgbClr val="000000">
                      <a:alpha val="65000"/>
                    </a:srgbClr>
                  </a:outerShdw>
                </a:effectLst>
              </a:rPr>
              <a:t>п</a:t>
            </a:r>
            <a:r>
              <a:rPr lang="ru-RU" sz="2800" b="1" spc="50" dirty="0" smtClean="0">
                <a:ln w="11430"/>
                <a:gradFill>
                  <a:gsLst>
                    <a:gs pos="25000">
                      <a:srgbClr val="FF0000"/>
                    </a:gs>
                    <a:gs pos="53000">
                      <a:srgbClr val="FF0000"/>
                    </a:gs>
                    <a:gs pos="100000">
                      <a:schemeClr val="tx1"/>
                    </a:gs>
                  </a:gsLst>
                  <a:lin ang="5400000"/>
                </a:gradFill>
                <a:effectLst>
                  <a:outerShdw blurRad="76200" dist="50800" dir="5400000" algn="tl" rotWithShape="0">
                    <a:srgbClr val="000000">
                      <a:alpha val="65000"/>
                    </a:srgbClr>
                  </a:outerShdw>
                </a:effectLst>
              </a:rPr>
              <a:t>радедушка Анашкина Матвея</a:t>
            </a:r>
            <a:endParaRPr lang="ru-RU" sz="2800" b="1" spc="50" dirty="0">
              <a:ln w="11430"/>
              <a:gradFill>
                <a:gsLst>
                  <a:gs pos="25000">
                    <a:srgbClr val="FF0000"/>
                  </a:gs>
                  <a:gs pos="53000">
                    <a:srgbClr val="FF0000"/>
                  </a:gs>
                  <a:gs pos="100000">
                    <a:schemeClr val="tx1"/>
                  </a:gs>
                </a:gsLst>
                <a:lin ang="5400000"/>
              </a:gradFill>
              <a:effectLst>
                <a:outerShdw blurRad="76200" dist="50800" dir="5400000" algn="tl" rotWithShape="0">
                  <a:srgbClr val="000000">
                    <a:alpha val="65000"/>
                  </a:srgbClr>
                </a:outerShdw>
              </a:effectLst>
            </a:endParaRPr>
          </a:p>
        </p:txBody>
      </p:sp>
      <p:pic>
        <p:nvPicPr>
          <p:cNvPr id="6" name="Рисунок 5" descr="http://gum.lyssch5.edusite.ru/images/p124_skanirovanie0003.jpg"/>
          <p:cNvPicPr/>
          <p:nvPr/>
        </p:nvPicPr>
        <p:blipFill>
          <a:blip r:embed="rId3" cstate="print"/>
          <a:srcRect/>
          <a:stretch>
            <a:fillRect/>
          </a:stretch>
        </p:blipFill>
        <p:spPr bwMode="auto">
          <a:xfrm>
            <a:off x="929262" y="1276392"/>
            <a:ext cx="2914650" cy="3600450"/>
          </a:xfrm>
          <a:prstGeom prst="rect">
            <a:avLst/>
          </a:prstGeom>
          <a:noFill/>
          <a:ln w="9525">
            <a:noFill/>
            <a:miter lim="800000"/>
            <a:headEnd/>
            <a:tailEnd/>
          </a:ln>
        </p:spPr>
      </p:pic>
      <p:sp>
        <p:nvSpPr>
          <p:cNvPr id="4" name="TextBox 3"/>
          <p:cNvSpPr txBox="1"/>
          <p:nvPr/>
        </p:nvSpPr>
        <p:spPr>
          <a:xfrm>
            <a:off x="3923928" y="1091726"/>
            <a:ext cx="4680520" cy="369332"/>
          </a:xfrm>
          <a:prstGeom prst="rect">
            <a:avLst/>
          </a:prstGeom>
          <a:noFill/>
        </p:spPr>
        <p:txBody>
          <a:bodyPr wrap="square" rtlCol="0">
            <a:spAutoFit/>
          </a:bodyPr>
          <a:lstStyle/>
          <a:p>
            <a:pPr algn="ctr"/>
            <a:r>
              <a:rPr lang="ru-RU" b="1" dirty="0" smtClean="0">
                <a:solidFill>
                  <a:srgbClr val="FF0000"/>
                </a:solidFill>
                <a:effectLst>
                  <a:outerShdw blurRad="38100" dist="38100" dir="2700000" algn="tl">
                    <a:srgbClr val="000000">
                      <a:alpha val="43137"/>
                    </a:srgbClr>
                  </a:outerShdw>
                </a:effectLst>
                <a:latin typeface="Times New Roman" pitchFamily="18" charset="0"/>
                <a:cs typeface="Times New Roman" pitchFamily="18" charset="0"/>
              </a:rPr>
              <a:t>«На Иванах вся страна держится»</a:t>
            </a:r>
            <a:endParaRPr lang="ru-RU" b="1" dirty="0">
              <a:solidFill>
                <a:srgbClr val="FF0000"/>
              </a:solidFill>
              <a:effectLst>
                <a:outerShdw blurRad="38100" dist="38100" dir="2700000" algn="tl">
                  <a:srgbClr val="000000">
                    <a:alpha val="43137"/>
                  </a:srgbClr>
                </a:outerShdw>
              </a:effectLst>
              <a:latin typeface="Times New Roman" pitchFamily="18" charset="0"/>
              <a:cs typeface="Times New Roman" pitchFamily="18" charset="0"/>
            </a:endParaRPr>
          </a:p>
        </p:txBody>
      </p:sp>
      <p:sp>
        <p:nvSpPr>
          <p:cNvPr id="2" name="TextBox 1"/>
          <p:cNvSpPr txBox="1"/>
          <p:nvPr/>
        </p:nvSpPr>
        <p:spPr>
          <a:xfrm>
            <a:off x="3843912" y="1362150"/>
            <a:ext cx="4822216" cy="3970318"/>
          </a:xfrm>
          <a:prstGeom prst="rect">
            <a:avLst/>
          </a:prstGeom>
          <a:noFill/>
        </p:spPr>
        <p:txBody>
          <a:bodyPr wrap="square" rtlCol="0">
            <a:spAutoFit/>
          </a:bodyPr>
          <a:lstStyle/>
          <a:p>
            <a:pPr algn="ctr"/>
            <a:r>
              <a:rPr lang="ru-RU" dirty="0">
                <a:latin typeface="Times New Roman" pitchFamily="18" charset="0"/>
                <a:cs typeface="Times New Roman" pitchFamily="18" charset="0"/>
              </a:rPr>
              <a:t>История эта началась в далеком 1918 году, когда в семье колхозников Василия Васильевича и Прасковьи Семеновны </a:t>
            </a:r>
            <a:r>
              <a:rPr lang="ru-RU" dirty="0" err="1">
                <a:latin typeface="Times New Roman" pitchFamily="18" charset="0"/>
                <a:cs typeface="Times New Roman" pitchFamily="18" charset="0"/>
              </a:rPr>
              <a:t>Головановых</a:t>
            </a:r>
            <a:r>
              <a:rPr lang="ru-RU" dirty="0">
                <a:latin typeface="Times New Roman" pitchFamily="18" charset="0"/>
                <a:cs typeface="Times New Roman" pitchFamily="18" charset="0"/>
              </a:rPr>
              <a:t> появился на свет седьмой ребенок – мой прадед Иван. Как и вся сельская молодежь, после окончания семилетки он трудился в колхозе – </a:t>
            </a:r>
            <a:r>
              <a:rPr lang="ru-RU" dirty="0" err="1" smtClean="0">
                <a:latin typeface="Times New Roman" pitchFamily="18" charset="0"/>
                <a:cs typeface="Times New Roman" pitchFamily="18" charset="0"/>
              </a:rPr>
              <a:t>сенокосил</a:t>
            </a:r>
            <a:r>
              <a:rPr lang="ru-RU" dirty="0">
                <a:latin typeface="Times New Roman" pitchFamily="18" charset="0"/>
                <a:cs typeface="Times New Roman" pitchFamily="18" charset="0"/>
              </a:rPr>
              <a:t>,  возил снопы, работал на  току, заготавливал дрова. Там же встретил свою будущую жену Анну Ивановну. С детства Иван мечтал о профессии шофера. Запах бензина, кожи и нагретых на солнце шин кружил ему голову. Чтобы поступить в Горьковскую автошколу, приписал себе лишних два года.</a:t>
            </a:r>
          </a:p>
        </p:txBody>
      </p:sp>
    </p:spTree>
    <p:extLst>
      <p:ext uri="{BB962C8B-B14F-4D97-AF65-F5344CB8AC3E}">
        <p14:creationId xmlns:p14="http://schemas.microsoft.com/office/powerpoint/2010/main" xmlns="" val="2200810293"/>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7" name="Picture 3" descr="G:\Grunge-Burned-Texture-Paper-Background-Old.jpg"/>
          <p:cNvPicPr>
            <a:picLocks noChangeAspect="1" noChangeArrowheads="1"/>
          </p:cNvPicPr>
          <p:nvPr/>
        </p:nvPicPr>
        <p:blipFill>
          <a:blip r:embed="rId2" cstate="print">
            <a:extLst>
              <a:ext uri="{28A0092B-C50C-407E-A947-70E740481C1C}">
                <a14:useLocalDpi xmlns:a14="http://schemas.microsoft.com/office/drawing/2010/main" xmlns="" val="0"/>
              </a:ext>
            </a:extLst>
          </a:blip>
          <a:srcRect/>
          <a:stretch>
            <a:fillRect/>
          </a:stretch>
        </p:blipFill>
        <p:spPr bwMode="auto">
          <a:xfrm>
            <a:off x="0" y="0"/>
            <a:ext cx="9144000" cy="5715000"/>
          </a:xfrm>
          <a:prstGeom prst="rect">
            <a:avLst/>
          </a:prstGeom>
          <a:noFill/>
          <a:extLst>
            <a:ext uri="{909E8E84-426E-40DD-AFC4-6F175D3DCCD1}">
              <a14:hiddenFill xmlns:a14="http://schemas.microsoft.com/office/drawing/2010/main" xmlns="">
                <a:solidFill>
                  <a:srgbClr val="FFFFFF"/>
                </a:solidFill>
              </a14:hiddenFill>
            </a:ext>
          </a:extLst>
        </p:spPr>
      </p:pic>
      <p:sp>
        <p:nvSpPr>
          <p:cNvPr id="4" name="TextBox 3"/>
          <p:cNvSpPr txBox="1"/>
          <p:nvPr/>
        </p:nvSpPr>
        <p:spPr>
          <a:xfrm>
            <a:off x="179512" y="193204"/>
            <a:ext cx="8784976" cy="5632311"/>
          </a:xfrm>
          <a:prstGeom prst="rect">
            <a:avLst/>
          </a:prstGeom>
          <a:noFill/>
        </p:spPr>
        <p:txBody>
          <a:bodyPr wrap="square" rtlCol="0">
            <a:spAutoFit/>
          </a:bodyPr>
          <a:lstStyle/>
          <a:p>
            <a:pPr indent="457200" algn="just"/>
            <a:r>
              <a:rPr lang="ru-RU" dirty="0">
                <a:latin typeface="Times New Roman" pitchFamily="18" charset="0"/>
                <a:cs typeface="Times New Roman" pitchFamily="18" charset="0"/>
              </a:rPr>
              <a:t>Началась Великая Отечественная война. На войну он, уже комсомолец, был призван с первых дней. Волею судьбы он стал свидетелем тяжелейшей блокады – блокады Ленинграда, попав в составе горьковской группы водителей в </a:t>
            </a:r>
            <a:r>
              <a:rPr lang="ru-RU" dirty="0" err="1">
                <a:latin typeface="Times New Roman" pitchFamily="18" charset="0"/>
                <a:cs typeface="Times New Roman" pitchFamily="18" charset="0"/>
              </a:rPr>
              <a:t>автополк</a:t>
            </a:r>
            <a:r>
              <a:rPr lang="ru-RU" dirty="0">
                <a:latin typeface="Times New Roman" pitchFamily="18" charset="0"/>
                <a:cs typeface="Times New Roman" pitchFamily="18" charset="0"/>
              </a:rPr>
              <a:t>, который стоял в Петергофе под Ленинградом. Скоро этот отдельный </a:t>
            </a:r>
            <a:r>
              <a:rPr lang="ru-RU" dirty="0" err="1">
                <a:latin typeface="Times New Roman" pitchFamily="18" charset="0"/>
                <a:cs typeface="Times New Roman" pitchFamily="18" charset="0"/>
              </a:rPr>
              <a:t>автополк</a:t>
            </a:r>
            <a:r>
              <a:rPr lang="ru-RU" dirty="0">
                <a:latin typeface="Times New Roman" pitchFamily="18" charset="0"/>
                <a:cs typeface="Times New Roman" pitchFamily="18" charset="0"/>
              </a:rPr>
              <a:t> был преобразован в 17-ю автотранспортную </a:t>
            </a:r>
            <a:r>
              <a:rPr lang="ru-RU" dirty="0" smtClean="0">
                <a:latin typeface="Times New Roman" pitchFamily="18" charset="0"/>
                <a:cs typeface="Times New Roman" pitchFamily="18" charset="0"/>
              </a:rPr>
              <a:t>бригаду.</a:t>
            </a:r>
          </a:p>
          <a:p>
            <a:pPr indent="457200" algn="just"/>
            <a:r>
              <a:rPr lang="ru-RU" dirty="0" smtClean="0">
                <a:latin typeface="Times New Roman" pitchFamily="18" charset="0"/>
                <a:cs typeface="Times New Roman" pitchFamily="18" charset="0"/>
              </a:rPr>
              <a:t>Бои </a:t>
            </a:r>
            <a:r>
              <a:rPr lang="ru-RU" dirty="0">
                <a:latin typeface="Times New Roman" pitchFamily="18" charset="0"/>
                <a:cs typeface="Times New Roman" pitchFamily="18" charset="0"/>
              </a:rPr>
              <a:t>под городом были ожесточенные. Иван и ночью, и днем под артиллерийским обстрелом, под бомбёжками доставлял на своём грузовичке на передовую снаряды и продукты. Порой его машина делала такие немыслимые пируэты и зигзаги, объезжая воронки и уходя от очередного "</a:t>
            </a:r>
            <a:r>
              <a:rPr lang="ru-RU" dirty="0" err="1">
                <a:latin typeface="Times New Roman" pitchFamily="18" charset="0"/>
                <a:cs typeface="Times New Roman" pitchFamily="18" charset="0"/>
              </a:rPr>
              <a:t>мессера</a:t>
            </a:r>
            <a:r>
              <a:rPr lang="ru-RU" dirty="0">
                <a:latin typeface="Times New Roman" pitchFamily="18" charset="0"/>
                <a:cs typeface="Times New Roman" pitchFamily="18" charset="0"/>
              </a:rPr>
              <a:t>", что невозможно и представить. Весь белый, помертвевший выбирался из кабины, хрипло крича "разгружай!" артиллеристам, которые ждали его, как манны небесной. Он не раз видел, как от грузовика со снарядами, в который попадала бомба, вздымался страшной силы огненный столб. От водителя - "ни петлички, ни лычки</a:t>
            </a:r>
            <a:r>
              <a:rPr lang="ru-RU" dirty="0" smtClean="0">
                <a:latin typeface="Times New Roman" pitchFamily="18" charset="0"/>
                <a:cs typeface="Times New Roman" pitchFamily="18" charset="0"/>
              </a:rPr>
              <a:t>".</a:t>
            </a:r>
          </a:p>
          <a:p>
            <a:pPr indent="457200" algn="just"/>
            <a:r>
              <a:rPr lang="ru-RU" i="1" dirty="0" smtClean="0">
                <a:latin typeface="Times New Roman" pitchFamily="18" charset="0"/>
                <a:cs typeface="Times New Roman" pitchFamily="18" charset="0"/>
              </a:rPr>
              <a:t>- Мне </a:t>
            </a:r>
            <a:r>
              <a:rPr lang="ru-RU" i="1" dirty="0">
                <a:latin typeface="Times New Roman" pitchFamily="18" charset="0"/>
                <a:cs typeface="Times New Roman" pitchFamily="18" charset="0"/>
              </a:rPr>
              <a:t>везло, - вспоминал Иван. - Молодой был, рисковый</a:t>
            </a:r>
            <a:r>
              <a:rPr lang="ru-RU" i="1" dirty="0" smtClean="0">
                <a:latin typeface="Times New Roman" pitchFamily="18" charset="0"/>
                <a:cs typeface="Times New Roman" pitchFamily="18" charset="0"/>
              </a:rPr>
              <a:t>...</a:t>
            </a:r>
          </a:p>
          <a:p>
            <a:pPr indent="457200" algn="just"/>
            <a:r>
              <a:rPr lang="ru-RU" dirty="0" smtClean="0">
                <a:latin typeface="Times New Roman" pitchFamily="18" charset="0"/>
                <a:cs typeface="Times New Roman" pitchFamily="18" charset="0"/>
              </a:rPr>
              <a:t>Когда </a:t>
            </a:r>
            <a:r>
              <a:rPr lang="ru-RU" dirty="0">
                <a:latin typeface="Times New Roman" pitchFamily="18" charset="0"/>
                <a:cs typeface="Times New Roman" pitchFamily="18" charset="0"/>
              </a:rPr>
              <a:t>немцы взяли Петергоф, автотранспортную бригаду, вернее то, что от неё осталось, перебросили в Ленинград, в Лесной парк. Фронтовой шофер помнил начало блокады, вмерзшие в сугробы трупы, изнурительные, изматывающие рейды в пригороды - всегда под огнём. Не раз ему приходилось доставлять не только снаряды, но и продукты на передовую. </a:t>
            </a:r>
          </a:p>
          <a:p>
            <a:pPr algn="just"/>
            <a:endParaRPr lang="ru-RU" dirty="0">
              <a:latin typeface="Times New Roman" pitchFamily="18" charset="0"/>
              <a:cs typeface="Times New Roman" pitchFamily="18" charset="0"/>
            </a:endParaRPr>
          </a:p>
        </p:txBody>
      </p:sp>
    </p:spTree>
    <p:extLst>
      <p:ext uri="{BB962C8B-B14F-4D97-AF65-F5344CB8AC3E}">
        <p14:creationId xmlns:p14="http://schemas.microsoft.com/office/powerpoint/2010/main" xmlns="" val="1564760053"/>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G:\Grunge-Burned-Texture-Paper-Background-Old.jpg"/>
          <p:cNvPicPr>
            <a:picLocks noChangeAspect="1" noChangeArrowheads="1"/>
          </p:cNvPicPr>
          <p:nvPr/>
        </p:nvPicPr>
        <p:blipFill>
          <a:blip r:embed="rId2" cstate="print">
            <a:extLst>
              <a:ext uri="{28A0092B-C50C-407E-A947-70E740481C1C}">
                <a14:useLocalDpi xmlns:a14="http://schemas.microsoft.com/office/drawing/2010/main" xmlns="" val="0"/>
              </a:ext>
            </a:extLst>
          </a:blip>
          <a:srcRect/>
          <a:stretch>
            <a:fillRect/>
          </a:stretch>
        </p:blipFill>
        <p:spPr bwMode="auto">
          <a:xfrm>
            <a:off x="0" y="0"/>
            <a:ext cx="9144000" cy="5715000"/>
          </a:xfrm>
          <a:prstGeom prst="rect">
            <a:avLst/>
          </a:prstGeom>
          <a:noFill/>
          <a:extLst>
            <a:ext uri="{909E8E84-426E-40DD-AFC4-6F175D3DCCD1}">
              <a14:hiddenFill xmlns:a14="http://schemas.microsoft.com/office/drawing/2010/main" xmlns="">
                <a:solidFill>
                  <a:srgbClr val="FFFFFF"/>
                </a:solidFill>
              </a14:hiddenFill>
            </a:ext>
          </a:extLst>
        </p:spPr>
      </p:pic>
      <p:sp>
        <p:nvSpPr>
          <p:cNvPr id="4" name="TextBox 3"/>
          <p:cNvSpPr txBox="1"/>
          <p:nvPr/>
        </p:nvSpPr>
        <p:spPr>
          <a:xfrm>
            <a:off x="179512" y="191336"/>
            <a:ext cx="8856984" cy="5632311"/>
          </a:xfrm>
          <a:prstGeom prst="rect">
            <a:avLst/>
          </a:prstGeom>
          <a:noFill/>
        </p:spPr>
        <p:txBody>
          <a:bodyPr wrap="square" rtlCol="0">
            <a:spAutoFit/>
          </a:bodyPr>
          <a:lstStyle/>
          <a:p>
            <a:r>
              <a:rPr lang="ru-RU" i="1" dirty="0">
                <a:latin typeface="Times New Roman" pitchFamily="18" charset="0"/>
                <a:cs typeface="Times New Roman" pitchFamily="18" charset="0"/>
              </a:rPr>
              <a:t>     - От голода валился на руле, можно сказать, грудью лежал, но чтобы взять банку консервов или сухарь - и в мыслях не было... </a:t>
            </a:r>
          </a:p>
          <a:p>
            <a:r>
              <a:rPr lang="ru-RU" dirty="0">
                <a:latin typeface="Times New Roman" pitchFamily="18" charset="0"/>
                <a:cs typeface="Times New Roman" pitchFamily="18" charset="0"/>
              </a:rPr>
              <a:t>     Он не забыл, как впервые  его колонна шла по Ладожскому озеру на </a:t>
            </a:r>
            <a:r>
              <a:rPr lang="ru-RU" dirty="0" err="1">
                <a:latin typeface="Times New Roman" pitchFamily="18" charset="0"/>
                <a:cs typeface="Times New Roman" pitchFamily="18" charset="0"/>
              </a:rPr>
              <a:t>Кобону</a:t>
            </a:r>
            <a:r>
              <a:rPr lang="ru-RU" dirty="0">
                <a:latin typeface="Times New Roman" pitchFamily="18" charset="0"/>
                <a:cs typeface="Times New Roman" pitchFamily="18" charset="0"/>
              </a:rPr>
              <a:t> и </a:t>
            </a:r>
            <a:r>
              <a:rPr lang="ru-RU" dirty="0" err="1">
                <a:latin typeface="Times New Roman" pitchFamily="18" charset="0"/>
                <a:cs typeface="Times New Roman" pitchFamily="18" charset="0"/>
              </a:rPr>
              <a:t>Войбокало</a:t>
            </a:r>
            <a:r>
              <a:rPr lang="ru-RU" dirty="0">
                <a:latin typeface="Times New Roman" pitchFamily="18" charset="0"/>
                <a:cs typeface="Times New Roman" pitchFamily="18" charset="0"/>
              </a:rPr>
              <a:t>. Там, на перевалочной станции, загружались продуктами и снарядами и отправлялись в Ленинград по Дороге жизни. Легко сказать, нелегко было эту дорогу одолеть.</a:t>
            </a:r>
          </a:p>
          <a:p>
            <a:r>
              <a:rPr lang="ru-RU" i="1" dirty="0">
                <a:latin typeface="Times New Roman" pitchFamily="18" charset="0"/>
                <a:cs typeface="Times New Roman" pitchFamily="18" charset="0"/>
              </a:rPr>
              <a:t>     - Мы ехали с открытыми дверцами, чтобы в случае чего успеть выпрыгнуть из машины. Но, - он тяжко вздохнул, я ещё никого не видел, кто бы спасся, когда машина уходила под воду. И помочь нельзя. Видишь, как нырнула под лёд - и всё... Нервы напряжены до предела. Всей кожей , каждой клеточкой чувствуешь, как работает мотор, насколько прочно под колёсами...</a:t>
            </a:r>
          </a:p>
          <a:p>
            <a:r>
              <a:rPr lang="ru-RU" dirty="0">
                <a:latin typeface="Times New Roman" pitchFamily="18" charset="0"/>
                <a:cs typeface="Times New Roman" pitchFamily="18" charset="0"/>
              </a:rPr>
              <a:t>      Вместе с товарищами Михаилом Николаевым и Иваном  </a:t>
            </a:r>
            <a:r>
              <a:rPr lang="ru-RU" dirty="0" err="1">
                <a:latin typeface="Times New Roman" pitchFamily="18" charset="0"/>
                <a:cs typeface="Times New Roman" pitchFamily="18" charset="0"/>
              </a:rPr>
              <a:t>Вахромеевым</a:t>
            </a:r>
            <a:r>
              <a:rPr lang="ru-RU" dirty="0">
                <a:latin typeface="Times New Roman" pitchFamily="18" charset="0"/>
                <a:cs typeface="Times New Roman" pitchFamily="18" charset="0"/>
              </a:rPr>
              <a:t>  он отправлялся каждый раз в рейд по Дороге жизни, как в последний. Чаще всего везли продукты, чтобы город мог жить, сражаться. И Ленинград стоял, сражался. И не одолел его самый сильный в мире враг, потому что вот такие советские Иваны держали фронт.</a:t>
            </a:r>
          </a:p>
          <a:p>
            <a:r>
              <a:rPr lang="ru-RU" dirty="0">
                <a:latin typeface="Times New Roman" pitchFamily="18" charset="0"/>
                <a:cs typeface="Times New Roman" pitchFamily="18" charset="0"/>
              </a:rPr>
              <a:t>      </a:t>
            </a:r>
            <a:r>
              <a:rPr lang="ru-RU" i="1" dirty="0">
                <a:latin typeface="Times New Roman" pitchFamily="18" charset="0"/>
                <a:cs typeface="Times New Roman" pitchFamily="18" charset="0"/>
              </a:rPr>
              <a:t>- За всю войну ни один слесарь не копался в моей машине, - с гордостью говорил старый солдат. - Никому не доверял, сам чинил неполадки, разбирал по частям, по винтику. Потому машина меня нигде не подводила.</a:t>
            </a:r>
          </a:p>
          <a:p>
            <a:r>
              <a:rPr lang="ru-RU" dirty="0">
                <a:latin typeface="Times New Roman" pitchFamily="18" charset="0"/>
                <a:cs typeface="Times New Roman" pitchFamily="18" charset="0"/>
              </a:rPr>
              <a:t>     Голод, который он пережил в блокадные дни, оставил след на всю жизнь.</a:t>
            </a:r>
          </a:p>
          <a:p>
            <a:r>
              <a:rPr lang="ru-RU" i="1" dirty="0">
                <a:latin typeface="Times New Roman" pitchFamily="18" charset="0"/>
                <a:cs typeface="Times New Roman" pitchFamily="18" charset="0"/>
              </a:rPr>
              <a:t>     - Всегда хотелось  есть, - признавался он. - Даже когда сытый...</a:t>
            </a:r>
          </a:p>
        </p:txBody>
      </p:sp>
    </p:spTree>
    <p:extLst>
      <p:ext uri="{BB962C8B-B14F-4D97-AF65-F5344CB8AC3E}">
        <p14:creationId xmlns:p14="http://schemas.microsoft.com/office/powerpoint/2010/main" xmlns="" val="1999698176"/>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3" descr="G:\Grunge-Burned-Texture-Paper-Background-Old.jpg"/>
          <p:cNvPicPr>
            <a:picLocks noChangeAspect="1" noChangeArrowheads="1"/>
          </p:cNvPicPr>
          <p:nvPr/>
        </p:nvPicPr>
        <p:blipFill>
          <a:blip r:embed="rId2" cstate="print">
            <a:extLst>
              <a:ext uri="{28A0092B-C50C-407E-A947-70E740481C1C}">
                <a14:useLocalDpi xmlns:a14="http://schemas.microsoft.com/office/drawing/2010/main" xmlns="" val="0"/>
              </a:ext>
            </a:extLst>
          </a:blip>
          <a:srcRect/>
          <a:stretch>
            <a:fillRect/>
          </a:stretch>
        </p:blipFill>
        <p:spPr bwMode="auto">
          <a:xfrm>
            <a:off x="-23601" y="-27460"/>
            <a:ext cx="9144000" cy="5742460"/>
          </a:xfrm>
          <a:prstGeom prst="rect">
            <a:avLst/>
          </a:prstGeom>
          <a:noFill/>
          <a:extLst>
            <a:ext uri="{909E8E84-426E-40DD-AFC4-6F175D3DCCD1}">
              <a14:hiddenFill xmlns:a14="http://schemas.microsoft.com/office/drawing/2010/main" xmlns="">
                <a:solidFill>
                  <a:srgbClr val="FFFFFF"/>
                </a:solidFill>
              </a14:hiddenFill>
            </a:ext>
          </a:extLst>
        </p:spPr>
      </p:pic>
      <p:sp>
        <p:nvSpPr>
          <p:cNvPr id="4" name="TextBox 3"/>
          <p:cNvSpPr txBox="1"/>
          <p:nvPr/>
        </p:nvSpPr>
        <p:spPr>
          <a:xfrm>
            <a:off x="179512" y="193204"/>
            <a:ext cx="8784976" cy="1754326"/>
          </a:xfrm>
          <a:prstGeom prst="rect">
            <a:avLst/>
          </a:prstGeom>
          <a:noFill/>
        </p:spPr>
        <p:txBody>
          <a:bodyPr wrap="square" rtlCol="0">
            <a:spAutoFit/>
          </a:bodyPr>
          <a:lstStyle/>
          <a:p>
            <a:pPr indent="457200" algn="just"/>
            <a:r>
              <a:rPr lang="ru-RU" dirty="0">
                <a:latin typeface="Times New Roman" pitchFamily="18" charset="0"/>
                <a:cs typeface="Times New Roman" pitchFamily="18" charset="0"/>
              </a:rPr>
              <a:t>С тех пор всегда он возил при себе что-нибудь съестное. Всю жизнь. Пусть кусочек хлеба - но чтобы он обязательно был в "загашнике". Привычкой стало. </a:t>
            </a:r>
          </a:p>
          <a:p>
            <a:pPr indent="457200" algn="just"/>
            <a:r>
              <a:rPr lang="ru-RU" dirty="0" smtClean="0">
                <a:latin typeface="Times New Roman" pitchFamily="18" charset="0"/>
                <a:cs typeface="Times New Roman" pitchFamily="18" charset="0"/>
              </a:rPr>
              <a:t>После </a:t>
            </a:r>
            <a:r>
              <a:rPr lang="ru-RU" dirty="0">
                <a:latin typeface="Times New Roman" pitchFamily="18" charset="0"/>
                <a:cs typeface="Times New Roman" pitchFamily="18" charset="0"/>
              </a:rPr>
              <a:t>снятия блокады Иван Голованов в составе 2-ой ударной армии воевал в Эстонии, прошел всю Восточную Пруссию, освобождал Польшу. Фронтом командовал легендарный маршал Константин Рокоссовский. Вот уже и Берлин дымится под ногами, и надпись прадеда красуется на обломках рейхстага.</a:t>
            </a:r>
          </a:p>
        </p:txBody>
      </p:sp>
      <p:pic>
        <p:nvPicPr>
          <p:cNvPr id="5" name="Рисунок 4" descr="http://gum.lyssch5.edusite.ru/images/p124_vika.jpg"/>
          <p:cNvPicPr/>
          <p:nvPr/>
        </p:nvPicPr>
        <p:blipFill>
          <a:blip r:embed="rId3" cstate="print"/>
          <a:srcRect/>
          <a:stretch>
            <a:fillRect/>
          </a:stretch>
        </p:blipFill>
        <p:spPr bwMode="auto">
          <a:xfrm>
            <a:off x="2283532" y="1966246"/>
            <a:ext cx="4524375" cy="3228975"/>
          </a:xfrm>
          <a:prstGeom prst="rect">
            <a:avLst/>
          </a:prstGeom>
          <a:noFill/>
          <a:ln w="9525">
            <a:noFill/>
            <a:miter lim="800000"/>
            <a:headEnd/>
            <a:tailEnd/>
          </a:ln>
        </p:spPr>
      </p:pic>
      <p:sp>
        <p:nvSpPr>
          <p:cNvPr id="6" name="TextBox 5"/>
          <p:cNvSpPr txBox="1"/>
          <p:nvPr/>
        </p:nvSpPr>
        <p:spPr>
          <a:xfrm>
            <a:off x="1691680" y="5318208"/>
            <a:ext cx="5760640" cy="369332"/>
          </a:xfrm>
          <a:prstGeom prst="rect">
            <a:avLst/>
          </a:prstGeom>
          <a:noFill/>
        </p:spPr>
        <p:txBody>
          <a:bodyPr wrap="square" rtlCol="0">
            <a:spAutoFit/>
          </a:bodyPr>
          <a:lstStyle/>
          <a:p>
            <a:r>
              <a:rPr lang="ru-RU" b="1" i="1" dirty="0" smtClean="0">
                <a:latin typeface="Times New Roman" pitchFamily="18" charset="0"/>
                <a:cs typeface="Times New Roman" pitchFamily="18" charset="0"/>
              </a:rPr>
              <a:t>Иван Васильевич Голованов (справа), Берлин, 1945 г.</a:t>
            </a:r>
            <a:endParaRPr lang="ru-RU" b="1" i="1" dirty="0">
              <a:latin typeface="Times New Roman" pitchFamily="18" charset="0"/>
              <a:cs typeface="Times New Roman" pitchFamily="18" charset="0"/>
            </a:endParaRPr>
          </a:p>
        </p:txBody>
      </p:sp>
    </p:spTree>
    <p:extLst>
      <p:ext uri="{BB962C8B-B14F-4D97-AF65-F5344CB8AC3E}">
        <p14:creationId xmlns:p14="http://schemas.microsoft.com/office/powerpoint/2010/main" xmlns="" val="3451498926"/>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G:\Grunge-Burned-Texture-Paper-Background-Old.jpg"/>
          <p:cNvPicPr>
            <a:picLocks noChangeAspect="1" noChangeArrowheads="1"/>
          </p:cNvPicPr>
          <p:nvPr/>
        </p:nvPicPr>
        <p:blipFill>
          <a:blip r:embed="rId2" cstate="print">
            <a:extLst>
              <a:ext uri="{28A0092B-C50C-407E-A947-70E740481C1C}">
                <a14:useLocalDpi xmlns:a14="http://schemas.microsoft.com/office/drawing/2010/main" xmlns="" val="0"/>
              </a:ext>
            </a:extLst>
          </a:blip>
          <a:srcRect/>
          <a:stretch>
            <a:fillRect/>
          </a:stretch>
        </p:blipFill>
        <p:spPr bwMode="auto">
          <a:xfrm>
            <a:off x="0" y="0"/>
            <a:ext cx="9144000" cy="5715000"/>
          </a:xfrm>
          <a:prstGeom prst="rect">
            <a:avLst/>
          </a:prstGeom>
          <a:noFill/>
          <a:extLst>
            <a:ext uri="{909E8E84-426E-40DD-AFC4-6F175D3DCCD1}">
              <a14:hiddenFill xmlns:a14="http://schemas.microsoft.com/office/drawing/2010/main" xmlns="">
                <a:solidFill>
                  <a:srgbClr val="FFFFFF"/>
                </a:solidFill>
              </a14:hiddenFill>
            </a:ext>
          </a:extLst>
        </p:spPr>
      </p:pic>
      <p:sp>
        <p:nvSpPr>
          <p:cNvPr id="5" name="TextBox 4"/>
          <p:cNvSpPr txBox="1"/>
          <p:nvPr/>
        </p:nvSpPr>
        <p:spPr>
          <a:xfrm>
            <a:off x="303752" y="456843"/>
            <a:ext cx="4752528" cy="4801314"/>
          </a:xfrm>
          <a:prstGeom prst="rect">
            <a:avLst/>
          </a:prstGeom>
          <a:noFill/>
        </p:spPr>
        <p:txBody>
          <a:bodyPr wrap="square" rtlCol="0">
            <a:spAutoFit/>
          </a:bodyPr>
          <a:lstStyle/>
          <a:p>
            <a:pPr algn="ctr"/>
            <a:r>
              <a:rPr lang="ru-RU" dirty="0" smtClean="0">
                <a:latin typeface="Times New Roman" pitchFamily="18" charset="0"/>
                <a:cs typeface="Times New Roman" pitchFamily="18" charset="0"/>
              </a:rPr>
              <a:t>Он </a:t>
            </a:r>
            <a:r>
              <a:rPr lang="ru-RU" dirty="0">
                <a:latin typeface="Times New Roman" pitchFamily="18" charset="0"/>
                <a:cs typeface="Times New Roman" pitchFamily="18" charset="0"/>
              </a:rPr>
              <a:t>был простым солдатом, простым водителем на войне. И на его груди совсем не ордена, а только медали: «За боевые заслуги», «За оборону Ленинграда», «За победу над Германией». Но ведь на таких простых солдатах и держались фронты, держалась страна. С такими , как мой прадед, она выстояла и победила. И после войны преодолела разруху, поднялась из пепла, вновь возродилась. Иван Голованов, вернувшись с войны, продолжал работать. За все годы безупречной службы стране ни разу не попал  ни в одну  аварию. Каждый год он отмечал два самых важных для него праздника: День Победы и День полного снятия блокады Ленинграда.</a:t>
            </a:r>
          </a:p>
          <a:p>
            <a:endParaRPr lang="ru-RU" b="1" u="sng" dirty="0">
              <a:solidFill>
                <a:srgbClr val="FF0000"/>
              </a:solidFill>
              <a:latin typeface="Times New Roman" pitchFamily="18" charset="0"/>
              <a:cs typeface="Times New Roman" pitchFamily="18" charset="0"/>
            </a:endParaRPr>
          </a:p>
        </p:txBody>
      </p:sp>
      <p:pic>
        <p:nvPicPr>
          <p:cNvPr id="6" name="Рисунок 5" descr="http://gum.lyssch5.edusite.ru/images/p124_medai.jpg"/>
          <p:cNvPicPr/>
          <p:nvPr/>
        </p:nvPicPr>
        <p:blipFill>
          <a:blip r:embed="rId3" cstate="print"/>
          <a:srcRect/>
          <a:stretch>
            <a:fillRect/>
          </a:stretch>
        </p:blipFill>
        <p:spPr bwMode="auto">
          <a:xfrm>
            <a:off x="5076056" y="365424"/>
            <a:ext cx="3659237" cy="2664321"/>
          </a:xfrm>
          <a:prstGeom prst="rect">
            <a:avLst/>
          </a:prstGeom>
          <a:noFill/>
          <a:ln w="9525">
            <a:noFill/>
            <a:miter lim="800000"/>
            <a:headEnd/>
            <a:tailEnd/>
          </a:ln>
        </p:spPr>
      </p:pic>
      <p:sp>
        <p:nvSpPr>
          <p:cNvPr id="7" name="TextBox 6"/>
          <p:cNvSpPr txBox="1"/>
          <p:nvPr/>
        </p:nvSpPr>
        <p:spPr>
          <a:xfrm>
            <a:off x="5076056" y="3140721"/>
            <a:ext cx="3960440" cy="2585323"/>
          </a:xfrm>
          <a:prstGeom prst="rect">
            <a:avLst/>
          </a:prstGeom>
          <a:noFill/>
        </p:spPr>
        <p:txBody>
          <a:bodyPr wrap="square" rtlCol="0">
            <a:spAutoFit/>
          </a:bodyPr>
          <a:lstStyle/>
          <a:p>
            <a:pPr algn="ctr"/>
            <a:r>
              <a:rPr lang="ru-RU" dirty="0">
                <a:latin typeface="Times New Roman" pitchFamily="18" charset="0"/>
                <a:cs typeface="Times New Roman" pitchFamily="18" charset="0"/>
              </a:rPr>
              <a:t>Со своей женой Анной они вырастили шестерых детей, которые стали военными, учителями, зоотехниками. Одиннадцать внуков, еще больше правнуков. Вот вклад семьи </a:t>
            </a:r>
            <a:r>
              <a:rPr lang="ru-RU" dirty="0" err="1">
                <a:latin typeface="Times New Roman" pitchFamily="18" charset="0"/>
                <a:cs typeface="Times New Roman" pitchFamily="18" charset="0"/>
              </a:rPr>
              <a:t>Головановых</a:t>
            </a:r>
            <a:r>
              <a:rPr lang="ru-RU" dirty="0">
                <a:latin typeface="Times New Roman" pitchFamily="18" charset="0"/>
                <a:cs typeface="Times New Roman" pitchFamily="18" charset="0"/>
              </a:rPr>
              <a:t> в историю нашей огромной страны. </a:t>
            </a:r>
            <a:endParaRPr lang="ru-RU" dirty="0" smtClean="0">
              <a:latin typeface="Times New Roman" pitchFamily="18" charset="0"/>
              <a:cs typeface="Times New Roman" pitchFamily="18" charset="0"/>
            </a:endParaRPr>
          </a:p>
          <a:p>
            <a:pPr algn="ctr"/>
            <a:r>
              <a:rPr lang="ru-RU" b="1" u="sng" dirty="0" smtClean="0">
                <a:solidFill>
                  <a:srgbClr val="FF0000"/>
                </a:solidFill>
                <a:latin typeface="Times New Roman" pitchFamily="18" charset="0"/>
                <a:cs typeface="Times New Roman" pitchFamily="18" charset="0"/>
              </a:rPr>
              <a:t>На </a:t>
            </a:r>
            <a:r>
              <a:rPr lang="ru-RU" b="1" u="sng" dirty="0">
                <a:solidFill>
                  <a:srgbClr val="FF0000"/>
                </a:solidFill>
                <a:latin typeface="Times New Roman" pitchFamily="18" charset="0"/>
                <a:cs typeface="Times New Roman" pitchFamily="18" charset="0"/>
              </a:rPr>
              <a:t>таких Иванах вся Россия держится.</a:t>
            </a:r>
            <a:endParaRPr lang="ru-RU" dirty="0"/>
          </a:p>
        </p:txBody>
      </p:sp>
    </p:spTree>
    <p:extLst>
      <p:ext uri="{BB962C8B-B14F-4D97-AF65-F5344CB8AC3E}">
        <p14:creationId xmlns:p14="http://schemas.microsoft.com/office/powerpoint/2010/main" xmlns="" val="1667934781"/>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5" descr="C:\Users\МБДОУ детский сад Со\Downloads\0001-001-.jpg"/>
          <p:cNvPicPr>
            <a:picLocks noChangeAspect="1" noChangeArrowheads="1"/>
          </p:cNvPicPr>
          <p:nvPr/>
        </p:nvPicPr>
        <p:blipFill>
          <a:blip r:embed="rId2" cstate="print">
            <a:extLst>
              <a:ext uri="{28A0092B-C50C-407E-A947-70E740481C1C}">
                <a14:useLocalDpi xmlns:a14="http://schemas.microsoft.com/office/drawing/2010/main" xmlns="" val="0"/>
              </a:ext>
            </a:extLst>
          </a:blip>
          <a:srcRect/>
          <a:stretch>
            <a:fillRect/>
          </a:stretch>
        </p:blipFill>
        <p:spPr bwMode="auto">
          <a:xfrm>
            <a:off x="0" y="0"/>
            <a:ext cx="9143999" cy="5715000"/>
          </a:xfrm>
          <a:prstGeom prst="rect">
            <a:avLst/>
          </a:prstGeom>
          <a:noFill/>
          <a:extLst>
            <a:ext uri="{909E8E84-426E-40DD-AFC4-6F175D3DCCD1}">
              <a14:hiddenFill xmlns:a14="http://schemas.microsoft.com/office/drawing/2010/main" xmlns="">
                <a:solidFill>
                  <a:srgbClr val="FFFFFF"/>
                </a:solidFill>
              </a14:hiddenFill>
            </a:ext>
          </a:extLst>
        </p:spPr>
      </p:pic>
      <p:sp>
        <p:nvSpPr>
          <p:cNvPr id="5" name="TextBox 4"/>
          <p:cNvSpPr txBox="1"/>
          <p:nvPr/>
        </p:nvSpPr>
        <p:spPr>
          <a:xfrm>
            <a:off x="755576" y="481236"/>
            <a:ext cx="4248472" cy="4524315"/>
          </a:xfrm>
          <a:prstGeom prst="rect">
            <a:avLst/>
          </a:prstGeom>
          <a:noFill/>
        </p:spPr>
        <p:txBody>
          <a:bodyPr wrap="square" rtlCol="0">
            <a:spAutoFit/>
          </a:bodyPr>
          <a:lstStyle/>
          <a:p>
            <a:pPr algn="ctr"/>
            <a:r>
              <a:rPr lang="ru-RU" b="1" dirty="0" err="1">
                <a:latin typeface="Times New Roman" pitchFamily="18" charset="0"/>
                <a:cs typeface="Times New Roman" pitchFamily="18" charset="0"/>
              </a:rPr>
              <a:t>Головановы</a:t>
            </a:r>
            <a:endParaRPr lang="ru-RU" dirty="0">
              <a:latin typeface="Times New Roman" pitchFamily="18" charset="0"/>
              <a:cs typeface="Times New Roman" pitchFamily="18" charset="0"/>
            </a:endParaRPr>
          </a:p>
          <a:p>
            <a:pPr algn="ctr"/>
            <a:r>
              <a:rPr lang="ru-RU" dirty="0">
                <a:latin typeface="Times New Roman" pitchFamily="18" charset="0"/>
                <a:cs typeface="Times New Roman" pitchFamily="18" charset="0"/>
              </a:rPr>
              <a:t>Нет, ни Пушкины, ни Стахановы </a:t>
            </a:r>
            <a:br>
              <a:rPr lang="ru-RU" dirty="0">
                <a:latin typeface="Times New Roman" pitchFamily="18" charset="0"/>
                <a:cs typeface="Times New Roman" pitchFamily="18" charset="0"/>
              </a:rPr>
            </a:br>
            <a:r>
              <a:rPr lang="ru-RU" dirty="0">
                <a:latin typeface="Times New Roman" pitchFamily="18" charset="0"/>
                <a:cs typeface="Times New Roman" pitchFamily="18" charset="0"/>
              </a:rPr>
              <a:t>Им фамилию принесли,</a:t>
            </a:r>
          </a:p>
          <a:p>
            <a:pPr algn="ctr"/>
            <a:r>
              <a:rPr lang="ru-RU" dirty="0">
                <a:latin typeface="Times New Roman" pitchFamily="18" charset="0"/>
                <a:cs typeface="Times New Roman" pitchFamily="18" charset="0"/>
              </a:rPr>
              <a:t>А под небом живут </a:t>
            </a:r>
            <a:r>
              <a:rPr lang="ru-RU" dirty="0" err="1">
                <a:latin typeface="Times New Roman" pitchFamily="18" charset="0"/>
                <a:cs typeface="Times New Roman" pitchFamily="18" charset="0"/>
              </a:rPr>
              <a:t>Головановы</a:t>
            </a:r>
            <a:r>
              <a:rPr lang="ru-RU" dirty="0">
                <a:latin typeface="Times New Roman" pitchFamily="18" charset="0"/>
                <a:cs typeface="Times New Roman" pitchFamily="18" charset="0"/>
              </a:rPr>
              <a:t> - </a:t>
            </a:r>
            <a:br>
              <a:rPr lang="ru-RU" dirty="0">
                <a:latin typeface="Times New Roman" pitchFamily="18" charset="0"/>
                <a:cs typeface="Times New Roman" pitchFamily="18" charset="0"/>
              </a:rPr>
            </a:br>
            <a:r>
              <a:rPr lang="ru-RU" dirty="0">
                <a:latin typeface="Times New Roman" pitchFamily="18" charset="0"/>
                <a:cs typeface="Times New Roman" pitchFamily="18" charset="0"/>
              </a:rPr>
              <a:t>Дети русской, родной земли.</a:t>
            </a:r>
          </a:p>
          <a:p>
            <a:pPr algn="ctr"/>
            <a:r>
              <a:rPr lang="ru-RU" dirty="0">
                <a:latin typeface="Times New Roman" pitchFamily="18" charset="0"/>
                <a:cs typeface="Times New Roman" pitchFamily="18" charset="0"/>
              </a:rPr>
              <a:t>Не буяны, не алкоголики, </a:t>
            </a:r>
            <a:br>
              <a:rPr lang="ru-RU" dirty="0">
                <a:latin typeface="Times New Roman" pitchFamily="18" charset="0"/>
                <a:cs typeface="Times New Roman" pitchFamily="18" charset="0"/>
              </a:rPr>
            </a:br>
            <a:r>
              <a:rPr lang="ru-RU" dirty="0">
                <a:latin typeface="Times New Roman" pitchFamily="18" charset="0"/>
                <a:cs typeface="Times New Roman" pitchFamily="18" charset="0"/>
              </a:rPr>
              <a:t>Сами счастье себе куют.</a:t>
            </a:r>
          </a:p>
          <a:p>
            <a:pPr algn="ctr"/>
            <a:r>
              <a:rPr lang="ru-RU" dirty="0">
                <a:latin typeface="Times New Roman" pitchFamily="18" charset="0"/>
                <a:cs typeface="Times New Roman" pitchFamily="18" charset="0"/>
              </a:rPr>
              <a:t>Не язычники, не католики- </a:t>
            </a:r>
            <a:br>
              <a:rPr lang="ru-RU" dirty="0">
                <a:latin typeface="Times New Roman" pitchFamily="18" charset="0"/>
                <a:cs typeface="Times New Roman" pitchFamily="18" charset="0"/>
              </a:rPr>
            </a:br>
            <a:r>
              <a:rPr lang="ru-RU" dirty="0">
                <a:latin typeface="Times New Roman" pitchFamily="18" charset="0"/>
                <a:cs typeface="Times New Roman" pitchFamily="18" charset="0"/>
              </a:rPr>
              <a:t>Православный, обычный люд.</a:t>
            </a:r>
          </a:p>
          <a:p>
            <a:pPr algn="ctr"/>
            <a:r>
              <a:rPr lang="ru-RU" dirty="0">
                <a:latin typeface="Times New Roman" pitchFamily="18" charset="0"/>
                <a:cs typeface="Times New Roman" pitchFamily="18" charset="0"/>
              </a:rPr>
              <a:t>Не от дури какой, от наркотиков, </a:t>
            </a:r>
            <a:br>
              <a:rPr lang="ru-RU" dirty="0">
                <a:latin typeface="Times New Roman" pitchFamily="18" charset="0"/>
                <a:cs typeface="Times New Roman" pitchFamily="18" charset="0"/>
              </a:rPr>
            </a:br>
            <a:r>
              <a:rPr lang="ru-RU" dirty="0">
                <a:latin typeface="Times New Roman" pitchFamily="18" charset="0"/>
                <a:cs typeface="Times New Roman" pitchFamily="18" charset="0"/>
              </a:rPr>
              <a:t>Не от пьянки никто не ослеп.</a:t>
            </a:r>
          </a:p>
          <a:p>
            <a:pPr algn="ctr"/>
            <a:r>
              <a:rPr lang="ru-RU" dirty="0">
                <a:latin typeface="Times New Roman" pitchFamily="18" charset="0"/>
                <a:cs typeface="Times New Roman" pitchFamily="18" charset="0"/>
              </a:rPr>
              <a:t>А на праздник ни финок, ни кортиков ... </a:t>
            </a:r>
            <a:br>
              <a:rPr lang="ru-RU" dirty="0">
                <a:latin typeface="Times New Roman" pitchFamily="18" charset="0"/>
                <a:cs typeface="Times New Roman" pitchFamily="18" charset="0"/>
              </a:rPr>
            </a:br>
            <a:r>
              <a:rPr lang="ru-RU" dirty="0">
                <a:latin typeface="Times New Roman" pitchFamily="18" charset="0"/>
                <a:cs typeface="Times New Roman" pitchFamily="18" charset="0"/>
              </a:rPr>
              <a:t>Им зато не плюют во след,</a:t>
            </a:r>
          </a:p>
          <a:p>
            <a:pPr algn="ctr"/>
            <a:r>
              <a:rPr lang="ru-RU" dirty="0">
                <a:latin typeface="Times New Roman" pitchFamily="18" charset="0"/>
                <a:cs typeface="Times New Roman" pitchFamily="18" charset="0"/>
              </a:rPr>
              <a:t>Все достойно живут, не болванами, </a:t>
            </a:r>
            <a:br>
              <a:rPr lang="ru-RU" dirty="0">
                <a:latin typeface="Times New Roman" pitchFamily="18" charset="0"/>
                <a:cs typeface="Times New Roman" pitchFamily="18" charset="0"/>
              </a:rPr>
            </a:br>
            <a:r>
              <a:rPr lang="ru-RU" dirty="0">
                <a:latin typeface="Times New Roman" pitchFamily="18" charset="0"/>
                <a:cs typeface="Times New Roman" pitchFamily="18" charset="0"/>
              </a:rPr>
              <a:t>В благочестии и семье.</a:t>
            </a:r>
          </a:p>
          <a:p>
            <a:endParaRPr lang="ru-RU" dirty="0">
              <a:latin typeface="Times New Roman" pitchFamily="18" charset="0"/>
              <a:cs typeface="Times New Roman" pitchFamily="18" charset="0"/>
            </a:endParaRPr>
          </a:p>
        </p:txBody>
      </p:sp>
      <p:sp>
        <p:nvSpPr>
          <p:cNvPr id="6" name="TextBox 5"/>
          <p:cNvSpPr txBox="1"/>
          <p:nvPr/>
        </p:nvSpPr>
        <p:spPr>
          <a:xfrm>
            <a:off x="4716016" y="841276"/>
            <a:ext cx="3816424" cy="1200329"/>
          </a:xfrm>
          <a:prstGeom prst="rect">
            <a:avLst/>
          </a:prstGeom>
          <a:noFill/>
        </p:spPr>
        <p:txBody>
          <a:bodyPr wrap="square" rtlCol="0">
            <a:spAutoFit/>
          </a:bodyPr>
          <a:lstStyle/>
          <a:p>
            <a:pPr algn="ctr"/>
            <a:r>
              <a:rPr lang="ru-RU" dirty="0">
                <a:latin typeface="Times New Roman" pitchFamily="18" charset="0"/>
                <a:cs typeface="Times New Roman" pitchFamily="18" charset="0"/>
              </a:rPr>
              <a:t>Пусть завидуют </a:t>
            </a:r>
            <a:r>
              <a:rPr lang="ru-RU" dirty="0" err="1">
                <a:latin typeface="Times New Roman" pitchFamily="18" charset="0"/>
                <a:cs typeface="Times New Roman" pitchFamily="18" charset="0"/>
              </a:rPr>
              <a:t>Головановым</a:t>
            </a:r>
            <a:r>
              <a:rPr lang="ru-RU" dirty="0">
                <a:latin typeface="Times New Roman" pitchFamily="18" charset="0"/>
                <a:cs typeface="Times New Roman" pitchFamily="18" charset="0"/>
              </a:rPr>
              <a:t> - </a:t>
            </a:r>
            <a:br>
              <a:rPr lang="ru-RU" dirty="0">
                <a:latin typeface="Times New Roman" pitchFamily="18" charset="0"/>
                <a:cs typeface="Times New Roman" pitchFamily="18" charset="0"/>
              </a:rPr>
            </a:br>
            <a:r>
              <a:rPr lang="ru-RU" dirty="0">
                <a:latin typeface="Times New Roman" pitchFamily="18" charset="0"/>
                <a:cs typeface="Times New Roman" pitchFamily="18" charset="0"/>
              </a:rPr>
              <a:t>Их фамилии на земле!</a:t>
            </a:r>
          </a:p>
          <a:p>
            <a:pPr algn="r"/>
            <a:r>
              <a:rPr lang="ru-RU" i="1" dirty="0">
                <a:latin typeface="Times New Roman" pitchFamily="18" charset="0"/>
                <a:cs typeface="Times New Roman" pitchFamily="18" charset="0"/>
              </a:rPr>
              <a:t>Николай Голованов</a:t>
            </a:r>
          </a:p>
          <a:p>
            <a:pPr algn="r"/>
            <a:r>
              <a:rPr lang="ru-RU" i="1" dirty="0">
                <a:latin typeface="Times New Roman" pitchFamily="18" charset="0"/>
                <a:cs typeface="Times New Roman" pitchFamily="18" charset="0"/>
              </a:rPr>
              <a:t>Д - Константиново, 2008 год</a:t>
            </a:r>
            <a:endParaRPr lang="ru-RU" i="1" dirty="0"/>
          </a:p>
        </p:txBody>
      </p:sp>
    </p:spTree>
    <p:extLst>
      <p:ext uri="{BB962C8B-B14F-4D97-AF65-F5344CB8AC3E}">
        <p14:creationId xmlns:p14="http://schemas.microsoft.com/office/powerpoint/2010/main" xmlns="" val="2786311367"/>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3" descr="G:\Grunge-Burned-Texture-Paper-Background-Old.jpg"/>
          <p:cNvPicPr>
            <a:picLocks noChangeAspect="1" noChangeArrowheads="1"/>
          </p:cNvPicPr>
          <p:nvPr/>
        </p:nvPicPr>
        <p:blipFill>
          <a:blip r:embed="rId2" cstate="print">
            <a:extLst>
              <a:ext uri="{28A0092B-C50C-407E-A947-70E740481C1C}">
                <a14:useLocalDpi xmlns:a14="http://schemas.microsoft.com/office/drawing/2010/main" xmlns="" val="0"/>
              </a:ext>
            </a:extLst>
          </a:blip>
          <a:srcRect/>
          <a:stretch>
            <a:fillRect/>
          </a:stretch>
        </p:blipFill>
        <p:spPr bwMode="auto">
          <a:xfrm>
            <a:off x="0" y="-1116"/>
            <a:ext cx="9144000" cy="5715000"/>
          </a:xfrm>
          <a:prstGeom prst="rect">
            <a:avLst/>
          </a:prstGeom>
          <a:noFill/>
          <a:extLst>
            <a:ext uri="{909E8E84-426E-40DD-AFC4-6F175D3DCCD1}">
              <a14:hiddenFill xmlns:a14="http://schemas.microsoft.com/office/drawing/2010/main" xmlns="">
                <a:solidFill>
                  <a:srgbClr val="FFFFFF"/>
                </a:solidFill>
              </a14:hiddenFill>
            </a:ext>
          </a:extLst>
        </p:spPr>
      </p:pic>
      <p:sp>
        <p:nvSpPr>
          <p:cNvPr id="6" name="Заголовок 1"/>
          <p:cNvSpPr txBox="1">
            <a:spLocks/>
          </p:cNvSpPr>
          <p:nvPr/>
        </p:nvSpPr>
        <p:spPr>
          <a:xfrm>
            <a:off x="1115616" y="0"/>
            <a:ext cx="8880921" cy="952500"/>
          </a:xfrm>
          <a:prstGeom prst="rect">
            <a:avLst/>
          </a:prstGeom>
        </p:spPr>
        <p:txBody>
          <a:bodyPr vert="horz" lIns="91440" tIns="45720" rIns="91440" bIns="45720" rtlCol="0" anchor="ctr">
            <a:noAutofit/>
            <a:scene3d>
              <a:camera prst="orthographicFront"/>
              <a:lightRig rig="soft" dir="tl">
                <a:rot lat="0" lon="0" rev="0"/>
              </a:lightRig>
            </a:scene3d>
            <a:sp3d contourW="25400" prstMaterial="matte">
              <a:bevelT w="25400" h="55880" prst="artDeco"/>
              <a:contourClr>
                <a:schemeClr val="accent2">
                  <a:tint val="20000"/>
                </a:schemeClr>
              </a:contourClr>
            </a:sp3d>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ru-RU" sz="2800" b="1" u="sng" spc="50" dirty="0" smtClean="0">
                <a:ln w="11430"/>
                <a:gradFill>
                  <a:gsLst>
                    <a:gs pos="25000">
                      <a:srgbClr val="FF0000"/>
                    </a:gs>
                    <a:gs pos="53000">
                      <a:srgbClr val="FF0000"/>
                    </a:gs>
                    <a:gs pos="100000">
                      <a:schemeClr val="tx1"/>
                    </a:gs>
                  </a:gsLst>
                  <a:lin ang="5400000"/>
                </a:gradFill>
                <a:effectLst>
                  <a:outerShdw blurRad="76200" dist="50800" dir="5400000" algn="tl" rotWithShape="0">
                    <a:srgbClr val="000000">
                      <a:alpha val="65000"/>
                    </a:srgbClr>
                  </a:outerShdw>
                </a:effectLst>
              </a:rPr>
              <a:t>Калачёв Алексей Иванович - </a:t>
            </a:r>
          </a:p>
          <a:p>
            <a:r>
              <a:rPr lang="ru-RU" sz="2800" b="1" spc="50" dirty="0">
                <a:ln w="11430"/>
                <a:gradFill>
                  <a:gsLst>
                    <a:gs pos="25000">
                      <a:srgbClr val="FF0000"/>
                    </a:gs>
                    <a:gs pos="53000">
                      <a:srgbClr val="FF0000"/>
                    </a:gs>
                    <a:gs pos="100000">
                      <a:schemeClr val="tx1"/>
                    </a:gs>
                  </a:gsLst>
                  <a:lin ang="5400000"/>
                </a:gradFill>
                <a:effectLst>
                  <a:outerShdw blurRad="76200" dist="50800" dir="5400000" algn="tl" rotWithShape="0">
                    <a:srgbClr val="000000">
                      <a:alpha val="65000"/>
                    </a:srgbClr>
                  </a:outerShdw>
                </a:effectLst>
              </a:rPr>
              <a:t>п</a:t>
            </a:r>
            <a:r>
              <a:rPr lang="ru-RU" sz="2800" b="1" spc="50" dirty="0" smtClean="0">
                <a:ln w="11430"/>
                <a:gradFill>
                  <a:gsLst>
                    <a:gs pos="25000">
                      <a:srgbClr val="FF0000"/>
                    </a:gs>
                    <a:gs pos="53000">
                      <a:srgbClr val="FF0000"/>
                    </a:gs>
                    <a:gs pos="100000">
                      <a:schemeClr val="tx1"/>
                    </a:gs>
                  </a:gsLst>
                  <a:lin ang="5400000"/>
                </a:gradFill>
                <a:effectLst>
                  <a:outerShdw blurRad="76200" dist="50800" dir="5400000" algn="tl" rotWithShape="0">
                    <a:srgbClr val="000000">
                      <a:alpha val="65000"/>
                    </a:srgbClr>
                  </a:outerShdw>
                </a:effectLst>
              </a:rPr>
              <a:t>радедушка Гаврилова Саши</a:t>
            </a:r>
            <a:endParaRPr lang="ru-RU" sz="2800" b="1" spc="50" dirty="0">
              <a:ln w="11430"/>
              <a:gradFill>
                <a:gsLst>
                  <a:gs pos="25000">
                    <a:srgbClr val="FF0000"/>
                  </a:gs>
                  <a:gs pos="53000">
                    <a:srgbClr val="FF0000"/>
                  </a:gs>
                  <a:gs pos="100000">
                    <a:schemeClr val="tx1"/>
                  </a:gs>
                </a:gsLst>
                <a:lin ang="5400000"/>
              </a:gradFill>
              <a:effectLst>
                <a:outerShdw blurRad="76200" dist="50800" dir="5400000" algn="tl" rotWithShape="0">
                  <a:srgbClr val="000000">
                    <a:alpha val="65000"/>
                  </a:srgbClr>
                </a:outerShdw>
              </a:effectLst>
            </a:endParaRPr>
          </a:p>
        </p:txBody>
      </p:sp>
      <p:pic>
        <p:nvPicPr>
          <p:cNvPr id="1026" name="Picture 2" descr="C:\Users\user\Pictures\img283.jpg"/>
          <p:cNvPicPr>
            <a:picLocks noChangeAspect="1" noChangeArrowheads="1"/>
          </p:cNvPicPr>
          <p:nvPr/>
        </p:nvPicPr>
        <p:blipFill>
          <a:blip r:embed="rId3" cstate="print">
            <a:extLst>
              <a:ext uri="{28A0092B-C50C-407E-A947-70E740481C1C}">
                <a14:useLocalDpi xmlns:a14="http://schemas.microsoft.com/office/drawing/2010/main" xmlns="" val="0"/>
              </a:ext>
            </a:extLst>
          </a:blip>
          <a:srcRect/>
          <a:stretch>
            <a:fillRect/>
          </a:stretch>
        </p:blipFill>
        <p:spPr bwMode="auto">
          <a:xfrm>
            <a:off x="323528" y="265212"/>
            <a:ext cx="2146300" cy="2435225"/>
          </a:xfrm>
          <a:prstGeom prst="rect">
            <a:avLst/>
          </a:prstGeom>
          <a:noFill/>
          <a:extLst>
            <a:ext uri="{909E8E84-426E-40DD-AFC4-6F175D3DCCD1}">
              <a14:hiddenFill xmlns:a14="http://schemas.microsoft.com/office/drawing/2010/main" xmlns="">
                <a:solidFill>
                  <a:srgbClr val="FFFFFF"/>
                </a:solidFill>
              </a14:hiddenFill>
            </a:ext>
          </a:extLst>
        </p:spPr>
      </p:pic>
      <p:sp>
        <p:nvSpPr>
          <p:cNvPr id="2" name="TextBox 1"/>
          <p:cNvSpPr txBox="1"/>
          <p:nvPr/>
        </p:nvSpPr>
        <p:spPr>
          <a:xfrm>
            <a:off x="2627784" y="971673"/>
            <a:ext cx="6192688" cy="2031325"/>
          </a:xfrm>
          <a:prstGeom prst="rect">
            <a:avLst/>
          </a:prstGeom>
          <a:noFill/>
        </p:spPr>
        <p:txBody>
          <a:bodyPr wrap="square" rtlCol="0">
            <a:spAutoFit/>
          </a:bodyPr>
          <a:lstStyle/>
          <a:p>
            <a:pPr algn="just"/>
            <a:r>
              <a:rPr lang="ru-RU" dirty="0" smtClean="0">
                <a:latin typeface="Times New Roman" panose="02020603050405020304" pitchFamily="18" charset="0"/>
                <a:cs typeface="Times New Roman" panose="02020603050405020304" pitchFamily="18" charset="0"/>
              </a:rPr>
              <a:t>С каждым годом мы все дальше уходим от военной поры. Это было очень трудное время. Огромное количество людей погибло в этой войне. </a:t>
            </a:r>
          </a:p>
          <a:p>
            <a:pPr algn="just"/>
            <a:r>
              <a:rPr lang="ru-RU" dirty="0" smtClean="0">
                <a:latin typeface="Times New Roman" panose="02020603050405020304" pitchFamily="18" charset="0"/>
                <a:cs typeface="Times New Roman" panose="02020603050405020304" pitchFamily="18" charset="0"/>
              </a:rPr>
              <a:t>Моего прадедушку звали Калачев Алексей Иванович. Он родился 14 октября 1905 года в д. </a:t>
            </a:r>
            <a:r>
              <a:rPr lang="ru-RU" dirty="0" err="1" smtClean="0">
                <a:latin typeface="Times New Roman" panose="02020603050405020304" pitchFamily="18" charset="0"/>
                <a:cs typeface="Times New Roman" panose="02020603050405020304" pitchFamily="18" charset="0"/>
              </a:rPr>
              <a:t>Улейка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Дальнеконстантиновского</a:t>
            </a:r>
            <a:r>
              <a:rPr lang="ru-RU" dirty="0" smtClean="0">
                <a:latin typeface="Times New Roman" panose="02020603050405020304" pitchFamily="18" charset="0"/>
                <a:cs typeface="Times New Roman" panose="02020603050405020304" pitchFamily="18" charset="0"/>
              </a:rPr>
              <a:t> района. Когда началась Великая Отечественная война ему было 35 лет. </a:t>
            </a:r>
            <a:endParaRPr lang="ru-RU" dirty="0"/>
          </a:p>
        </p:txBody>
      </p:sp>
      <p:sp>
        <p:nvSpPr>
          <p:cNvPr id="3" name="TextBox 2"/>
          <p:cNvSpPr txBox="1"/>
          <p:nvPr/>
        </p:nvSpPr>
        <p:spPr>
          <a:xfrm>
            <a:off x="233711" y="2856384"/>
            <a:ext cx="8712968" cy="2862322"/>
          </a:xfrm>
          <a:prstGeom prst="rect">
            <a:avLst/>
          </a:prstGeom>
          <a:noFill/>
        </p:spPr>
        <p:txBody>
          <a:bodyPr wrap="square" rtlCol="0">
            <a:spAutoFit/>
          </a:bodyPr>
          <a:lstStyle/>
          <a:p>
            <a:pPr algn="just"/>
            <a:r>
              <a:rPr lang="ru-RU" dirty="0">
                <a:latin typeface="Times New Roman" panose="02020603050405020304" pitchFamily="18" charset="0"/>
                <a:cs typeface="Times New Roman" panose="02020603050405020304" pitchFamily="18" charset="0"/>
              </a:rPr>
              <a:t>В первые дни войны моего прадедушку, вместе другими мужчинами, отправили на фронт защищать нашу Родину от врага. По рассказам моей прабабушки, прадедушка сражался в очень многих сражениях, они старались освободить нашу Родину от немецко-фашистских захватчиков. </a:t>
            </a:r>
            <a:r>
              <a:rPr lang="ru-RU" dirty="0" smtClean="0">
                <a:latin typeface="Times New Roman" panose="02020603050405020304" pitchFamily="18" charset="0"/>
                <a:cs typeface="Times New Roman" panose="02020603050405020304" pitchFamily="18" charset="0"/>
              </a:rPr>
              <a:t>Мой прадед не любил рассказывать о войне, потому что каждый день рядом кто-то погибал, кото-то ранило. В одном из сражений он тоже был ранен и потерял одну ногу. Его отправили госпиталь. Мой прадед был настоящим героем и имел боевые награды. К большому счастью он вернулся, с войны, живым, но его боевое ранение сказалось на его здоровье: он часто болел, старые раны напоминали о войне. Он умер 2 октября 1988 года, не дожив всего 12 дней до своего 83-летия. Похоронен он в родном с. Дальнее Константиново.</a:t>
            </a:r>
            <a:endParaRPr lang="ru-RU"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xmlns="" val="1391728514"/>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descr="G:\s1200.jpg"/>
          <p:cNvPicPr>
            <a:picLocks noChangeAspect="1" noChangeArrowheads="1"/>
          </p:cNvPicPr>
          <p:nvPr/>
        </p:nvPicPr>
        <p:blipFill>
          <a:blip r:embed="rId2" cstate="print">
            <a:extLst>
              <a:ext uri="{28A0092B-C50C-407E-A947-70E740481C1C}">
                <a14:useLocalDpi xmlns:a14="http://schemas.microsoft.com/office/drawing/2010/main" xmlns="" val="0"/>
              </a:ext>
            </a:extLst>
          </a:blip>
          <a:srcRect/>
          <a:stretch>
            <a:fillRect/>
          </a:stretch>
        </p:blipFill>
        <p:spPr bwMode="auto">
          <a:xfrm>
            <a:off x="0" y="0"/>
            <a:ext cx="9144000" cy="5715000"/>
          </a:xfrm>
          <a:prstGeom prst="rect">
            <a:avLst/>
          </a:prstGeom>
          <a:noFill/>
          <a:extLst>
            <a:ext uri="{909E8E84-426E-40DD-AFC4-6F175D3DCCD1}">
              <a14:hiddenFill xmlns:a14="http://schemas.microsoft.com/office/drawing/2010/main" xmlns="">
                <a:solidFill>
                  <a:srgbClr val="FFFFFF"/>
                </a:solidFill>
              </a14:hiddenFill>
            </a:ext>
          </a:extLst>
        </p:spPr>
      </p:pic>
      <p:sp>
        <p:nvSpPr>
          <p:cNvPr id="6" name="Заголовок 1"/>
          <p:cNvSpPr txBox="1">
            <a:spLocks/>
          </p:cNvSpPr>
          <p:nvPr/>
        </p:nvSpPr>
        <p:spPr>
          <a:xfrm>
            <a:off x="467544" y="204368"/>
            <a:ext cx="8880921" cy="952500"/>
          </a:xfrm>
          <a:prstGeom prst="rect">
            <a:avLst/>
          </a:prstGeom>
        </p:spPr>
        <p:txBody>
          <a:bodyPr vert="horz" lIns="91440" tIns="45720" rIns="91440" bIns="45720" rtlCol="0" anchor="ctr">
            <a:noAutofit/>
            <a:scene3d>
              <a:camera prst="orthographicFront"/>
              <a:lightRig rig="soft" dir="tl">
                <a:rot lat="0" lon="0" rev="0"/>
              </a:lightRig>
            </a:scene3d>
            <a:sp3d contourW="25400" prstMaterial="matte">
              <a:bevelT w="25400" h="55880" prst="artDeco"/>
              <a:contourClr>
                <a:schemeClr val="accent2">
                  <a:tint val="20000"/>
                </a:schemeClr>
              </a:contourClr>
            </a:sp3d>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ru-RU" sz="2800" b="1" u="sng" spc="50" dirty="0" smtClean="0">
                <a:ln w="11430"/>
                <a:gradFill>
                  <a:gsLst>
                    <a:gs pos="25000">
                      <a:srgbClr val="FF0000"/>
                    </a:gs>
                    <a:gs pos="53000">
                      <a:srgbClr val="FF0000"/>
                    </a:gs>
                    <a:gs pos="100000">
                      <a:schemeClr val="tx1"/>
                    </a:gs>
                  </a:gsLst>
                  <a:lin ang="5400000"/>
                </a:gradFill>
                <a:effectLst>
                  <a:outerShdw blurRad="76200" dist="50800" dir="5400000" algn="tl" rotWithShape="0">
                    <a:srgbClr val="000000">
                      <a:alpha val="65000"/>
                    </a:srgbClr>
                  </a:outerShdw>
                </a:effectLst>
              </a:rPr>
              <a:t>Буров Виктор Павлович- </a:t>
            </a:r>
          </a:p>
          <a:p>
            <a:r>
              <a:rPr lang="ru-RU" sz="2800" b="1" spc="50" dirty="0">
                <a:ln w="11430"/>
                <a:gradFill>
                  <a:gsLst>
                    <a:gs pos="25000">
                      <a:srgbClr val="FF0000"/>
                    </a:gs>
                    <a:gs pos="53000">
                      <a:srgbClr val="FF0000"/>
                    </a:gs>
                    <a:gs pos="100000">
                      <a:schemeClr val="tx1"/>
                    </a:gs>
                  </a:gsLst>
                  <a:lin ang="5400000"/>
                </a:gradFill>
                <a:effectLst>
                  <a:outerShdw blurRad="76200" dist="50800" dir="5400000" algn="tl" rotWithShape="0">
                    <a:srgbClr val="000000">
                      <a:alpha val="65000"/>
                    </a:srgbClr>
                  </a:outerShdw>
                </a:effectLst>
              </a:rPr>
              <a:t>п</a:t>
            </a:r>
            <a:r>
              <a:rPr lang="ru-RU" sz="2800" b="1" spc="50" dirty="0" smtClean="0">
                <a:ln w="11430"/>
                <a:gradFill>
                  <a:gsLst>
                    <a:gs pos="25000">
                      <a:srgbClr val="FF0000"/>
                    </a:gs>
                    <a:gs pos="53000">
                      <a:srgbClr val="FF0000"/>
                    </a:gs>
                    <a:gs pos="100000">
                      <a:schemeClr val="tx1"/>
                    </a:gs>
                  </a:gsLst>
                  <a:lin ang="5400000"/>
                </a:gradFill>
                <a:effectLst>
                  <a:outerShdw blurRad="76200" dist="50800" dir="5400000" algn="tl" rotWithShape="0">
                    <a:srgbClr val="000000">
                      <a:alpha val="65000"/>
                    </a:srgbClr>
                  </a:outerShdw>
                </a:effectLst>
              </a:rPr>
              <a:t>радедушка Буровой Лены</a:t>
            </a:r>
            <a:endParaRPr lang="ru-RU" sz="2800" b="1" spc="50" dirty="0">
              <a:ln w="11430"/>
              <a:gradFill>
                <a:gsLst>
                  <a:gs pos="25000">
                    <a:srgbClr val="FF0000"/>
                  </a:gs>
                  <a:gs pos="53000">
                    <a:srgbClr val="FF0000"/>
                  </a:gs>
                  <a:gs pos="100000">
                    <a:schemeClr val="tx1"/>
                  </a:gs>
                </a:gsLst>
                <a:lin ang="5400000"/>
              </a:gradFill>
              <a:effectLst>
                <a:outerShdw blurRad="76200" dist="50800" dir="5400000" algn="tl" rotWithShape="0">
                  <a:srgbClr val="000000">
                    <a:alpha val="65000"/>
                  </a:srgbClr>
                </a:outerShdw>
              </a:effectLst>
            </a:endParaRPr>
          </a:p>
        </p:txBody>
      </p:sp>
      <p:pic>
        <p:nvPicPr>
          <p:cNvPr id="3076" name="Picture 4" descr="G:\Книга памяти\Буров Виктор Павлович.jpg"/>
          <p:cNvPicPr>
            <a:picLocks noChangeAspect="1" noChangeArrowheads="1"/>
          </p:cNvPicPr>
          <p:nvPr/>
        </p:nvPicPr>
        <p:blipFill>
          <a:blip r:embed="rId3" cstate="print">
            <a:extLst>
              <a:ext uri="{28A0092B-C50C-407E-A947-70E740481C1C}">
                <a14:useLocalDpi xmlns:a14="http://schemas.microsoft.com/office/drawing/2010/main" xmlns="" val="0"/>
              </a:ext>
            </a:extLst>
          </a:blip>
          <a:srcRect/>
          <a:stretch>
            <a:fillRect/>
          </a:stretch>
        </p:blipFill>
        <p:spPr bwMode="auto">
          <a:xfrm>
            <a:off x="2517830" y="1252548"/>
            <a:ext cx="4780348" cy="3260951"/>
          </a:xfrm>
          <a:prstGeom prst="rect">
            <a:avLst/>
          </a:prstGeom>
          <a:noFill/>
          <a:extLst>
            <a:ext uri="{909E8E84-426E-40DD-AFC4-6F175D3DCCD1}">
              <a14:hiddenFill xmlns:a14="http://schemas.microsoft.com/office/drawing/2010/main" xmlns="">
                <a:solidFill>
                  <a:srgbClr val="FFFFFF"/>
                </a:solidFill>
              </a14:hiddenFill>
            </a:ext>
          </a:extLst>
        </p:spPr>
      </p:pic>
      <p:sp>
        <p:nvSpPr>
          <p:cNvPr id="4" name="TextBox 3"/>
          <p:cNvSpPr txBox="1"/>
          <p:nvPr/>
        </p:nvSpPr>
        <p:spPr>
          <a:xfrm>
            <a:off x="2209646" y="4585692"/>
            <a:ext cx="5184576" cy="646331"/>
          </a:xfrm>
          <a:prstGeom prst="rect">
            <a:avLst/>
          </a:prstGeom>
          <a:noFill/>
        </p:spPr>
        <p:txBody>
          <a:bodyPr wrap="square" rtlCol="0">
            <a:spAutoFit/>
          </a:bodyPr>
          <a:lstStyle/>
          <a:p>
            <a:pPr algn="ctr"/>
            <a:r>
              <a:rPr lang="ru-RU" dirty="0" smtClean="0">
                <a:latin typeface="Times New Roman" pitchFamily="18" charset="0"/>
                <a:cs typeface="Times New Roman" pitchFamily="18" charset="0"/>
              </a:rPr>
              <a:t>Буров Виктор Павлович </a:t>
            </a:r>
          </a:p>
          <a:p>
            <a:pPr algn="ctr"/>
            <a:r>
              <a:rPr lang="ru-RU" dirty="0" smtClean="0">
                <a:latin typeface="Times New Roman" pitchFamily="18" charset="0"/>
                <a:cs typeface="Times New Roman" pitchFamily="18" charset="0"/>
              </a:rPr>
              <a:t>(</a:t>
            </a:r>
            <a:r>
              <a:rPr lang="ru-RU" dirty="0">
                <a:latin typeface="Times New Roman" pitchFamily="18" charset="0"/>
                <a:cs typeface="Times New Roman" pitchFamily="18" charset="0"/>
              </a:rPr>
              <a:t>25.10.1918 – 23.06.1989 гг. </a:t>
            </a:r>
            <a:r>
              <a:rPr lang="ru-RU" dirty="0" smtClean="0">
                <a:latin typeface="Times New Roman" pitchFamily="18" charset="0"/>
                <a:cs typeface="Times New Roman" pitchFamily="18" charset="0"/>
              </a:rPr>
              <a:t>)</a:t>
            </a:r>
            <a:endParaRPr lang="ru-RU" dirty="0">
              <a:latin typeface="Times New Roman" pitchFamily="18" charset="0"/>
              <a:cs typeface="Times New Roman" pitchFamily="18" charset="0"/>
            </a:endParaRPr>
          </a:p>
        </p:txBody>
      </p:sp>
    </p:spTree>
    <p:extLst>
      <p:ext uri="{BB962C8B-B14F-4D97-AF65-F5344CB8AC3E}">
        <p14:creationId xmlns:p14="http://schemas.microsoft.com/office/powerpoint/2010/main" xmlns="" val="2153303354"/>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descr="G:\0001-001-.jpg"/>
          <p:cNvPicPr>
            <a:picLocks noChangeAspect="1" noChangeArrowheads="1"/>
          </p:cNvPicPr>
          <p:nvPr/>
        </p:nvPicPr>
        <p:blipFill>
          <a:blip r:embed="rId2" cstate="print">
            <a:extLst>
              <a:ext uri="{28A0092B-C50C-407E-A947-70E740481C1C}">
                <a14:useLocalDpi xmlns:a14="http://schemas.microsoft.com/office/drawing/2010/main" xmlns="" val="0"/>
              </a:ext>
            </a:extLst>
          </a:blip>
          <a:srcRect/>
          <a:stretch>
            <a:fillRect/>
          </a:stretch>
        </p:blipFill>
        <p:spPr bwMode="auto">
          <a:xfrm>
            <a:off x="0" y="0"/>
            <a:ext cx="9144000" cy="5715000"/>
          </a:xfrm>
          <a:prstGeom prst="rect">
            <a:avLst/>
          </a:prstGeom>
          <a:noFill/>
          <a:extLst>
            <a:ext uri="{909E8E84-426E-40DD-AFC4-6F175D3DCCD1}">
              <a14:hiddenFill xmlns:a14="http://schemas.microsoft.com/office/drawing/2010/main" xmlns="">
                <a:solidFill>
                  <a:srgbClr val="FFFFFF"/>
                </a:solidFill>
              </a14:hiddenFill>
            </a:ext>
          </a:extLst>
        </p:spPr>
      </p:pic>
      <p:sp>
        <p:nvSpPr>
          <p:cNvPr id="5" name="Заголовок 1"/>
          <p:cNvSpPr txBox="1">
            <a:spLocks/>
          </p:cNvSpPr>
          <p:nvPr/>
        </p:nvSpPr>
        <p:spPr>
          <a:xfrm>
            <a:off x="467544" y="204368"/>
            <a:ext cx="8880921" cy="952500"/>
          </a:xfrm>
          <a:prstGeom prst="rect">
            <a:avLst/>
          </a:prstGeom>
        </p:spPr>
        <p:txBody>
          <a:bodyPr vert="horz" lIns="91440" tIns="45720" rIns="91440" bIns="45720" rtlCol="0" anchor="ctr">
            <a:noAutofit/>
            <a:scene3d>
              <a:camera prst="orthographicFront"/>
              <a:lightRig rig="soft" dir="tl">
                <a:rot lat="0" lon="0" rev="0"/>
              </a:lightRig>
            </a:scene3d>
            <a:sp3d contourW="25400" prstMaterial="matte">
              <a:bevelT w="25400" h="55880" prst="artDeco"/>
              <a:contourClr>
                <a:schemeClr val="accent2">
                  <a:tint val="20000"/>
                </a:schemeClr>
              </a:contourClr>
            </a:sp3d>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ru-RU" sz="2800" b="1" u="sng" spc="50" dirty="0" smtClean="0">
                <a:ln w="11430"/>
                <a:gradFill>
                  <a:gsLst>
                    <a:gs pos="25000">
                      <a:srgbClr val="FF0000"/>
                    </a:gs>
                    <a:gs pos="53000">
                      <a:srgbClr val="FF0000"/>
                    </a:gs>
                    <a:gs pos="100000">
                      <a:schemeClr val="tx1"/>
                    </a:gs>
                  </a:gsLst>
                  <a:lin ang="5400000"/>
                </a:gradFill>
                <a:effectLst>
                  <a:outerShdw blurRad="76200" dist="50800" dir="5400000" algn="tl" rotWithShape="0">
                    <a:srgbClr val="000000">
                      <a:alpha val="65000"/>
                    </a:srgbClr>
                  </a:outerShdw>
                </a:effectLst>
              </a:rPr>
              <a:t>Миронов Виктор Николаевич - </a:t>
            </a:r>
          </a:p>
          <a:p>
            <a:r>
              <a:rPr lang="ru-RU" sz="2800" b="1" spc="50" dirty="0">
                <a:ln w="11430"/>
                <a:gradFill>
                  <a:gsLst>
                    <a:gs pos="25000">
                      <a:srgbClr val="FF0000"/>
                    </a:gs>
                    <a:gs pos="53000">
                      <a:srgbClr val="FF0000"/>
                    </a:gs>
                    <a:gs pos="100000">
                      <a:schemeClr val="tx1"/>
                    </a:gs>
                  </a:gsLst>
                  <a:lin ang="5400000"/>
                </a:gradFill>
                <a:effectLst>
                  <a:outerShdw blurRad="76200" dist="50800" dir="5400000" algn="tl" rotWithShape="0">
                    <a:srgbClr val="000000">
                      <a:alpha val="65000"/>
                    </a:srgbClr>
                  </a:outerShdw>
                </a:effectLst>
              </a:rPr>
              <a:t>п</a:t>
            </a:r>
            <a:r>
              <a:rPr lang="ru-RU" sz="2800" b="1" spc="50" dirty="0" smtClean="0">
                <a:ln w="11430"/>
                <a:gradFill>
                  <a:gsLst>
                    <a:gs pos="25000">
                      <a:srgbClr val="FF0000"/>
                    </a:gs>
                    <a:gs pos="53000">
                      <a:srgbClr val="FF0000"/>
                    </a:gs>
                    <a:gs pos="100000">
                      <a:schemeClr val="tx1"/>
                    </a:gs>
                  </a:gsLst>
                  <a:lin ang="5400000"/>
                </a:gradFill>
                <a:effectLst>
                  <a:outerShdw blurRad="76200" dist="50800" dir="5400000" algn="tl" rotWithShape="0">
                    <a:srgbClr val="000000">
                      <a:alpha val="65000"/>
                    </a:srgbClr>
                  </a:outerShdw>
                </a:effectLst>
              </a:rPr>
              <a:t>радедушка </a:t>
            </a:r>
            <a:r>
              <a:rPr lang="ru-RU" sz="2800" b="1" spc="50" dirty="0" err="1" smtClean="0">
                <a:ln w="11430"/>
                <a:gradFill>
                  <a:gsLst>
                    <a:gs pos="25000">
                      <a:srgbClr val="FF0000"/>
                    </a:gs>
                    <a:gs pos="53000">
                      <a:srgbClr val="FF0000"/>
                    </a:gs>
                    <a:gs pos="100000">
                      <a:schemeClr val="tx1"/>
                    </a:gs>
                  </a:gsLst>
                  <a:lin ang="5400000"/>
                </a:gradFill>
                <a:effectLst>
                  <a:outerShdw blurRad="76200" dist="50800" dir="5400000" algn="tl" rotWithShape="0">
                    <a:srgbClr val="000000">
                      <a:alpha val="65000"/>
                    </a:srgbClr>
                  </a:outerShdw>
                </a:effectLst>
              </a:rPr>
              <a:t>Мавлектуловой</a:t>
            </a:r>
            <a:r>
              <a:rPr lang="ru-RU" sz="2800" b="1" spc="50" dirty="0" smtClean="0">
                <a:ln w="11430"/>
                <a:gradFill>
                  <a:gsLst>
                    <a:gs pos="25000">
                      <a:srgbClr val="FF0000"/>
                    </a:gs>
                    <a:gs pos="53000">
                      <a:srgbClr val="FF0000"/>
                    </a:gs>
                    <a:gs pos="100000">
                      <a:schemeClr val="tx1"/>
                    </a:gs>
                  </a:gsLst>
                  <a:lin ang="5400000"/>
                </a:gradFill>
                <a:effectLst>
                  <a:outerShdw blurRad="76200" dist="50800" dir="5400000" algn="tl" rotWithShape="0">
                    <a:srgbClr val="000000">
                      <a:alpha val="65000"/>
                    </a:srgbClr>
                  </a:outerShdw>
                </a:effectLst>
              </a:rPr>
              <a:t> Насти</a:t>
            </a:r>
            <a:endParaRPr lang="ru-RU" sz="2800" b="1" spc="50" dirty="0">
              <a:ln w="11430"/>
              <a:gradFill>
                <a:gsLst>
                  <a:gs pos="25000">
                    <a:srgbClr val="FF0000"/>
                  </a:gs>
                  <a:gs pos="53000">
                    <a:srgbClr val="FF0000"/>
                  </a:gs>
                  <a:gs pos="100000">
                    <a:schemeClr val="tx1"/>
                  </a:gs>
                </a:gsLst>
                <a:lin ang="5400000"/>
              </a:gradFill>
              <a:effectLst>
                <a:outerShdw blurRad="76200" dist="50800" dir="5400000" algn="tl" rotWithShape="0">
                  <a:srgbClr val="000000">
                    <a:alpha val="65000"/>
                  </a:srgbClr>
                </a:outerShdw>
              </a:effectLst>
            </a:endParaRPr>
          </a:p>
        </p:txBody>
      </p:sp>
      <p:pic>
        <p:nvPicPr>
          <p:cNvPr id="4099" name="Picture 3" descr="G:\Книга памяти\Миронов.jpg"/>
          <p:cNvPicPr>
            <a:picLocks noChangeAspect="1" noChangeArrowheads="1"/>
          </p:cNvPicPr>
          <p:nvPr/>
        </p:nvPicPr>
        <p:blipFill>
          <a:blip r:embed="rId3" cstate="print">
            <a:extLst>
              <a:ext uri="{28A0092B-C50C-407E-A947-70E740481C1C}">
                <a14:useLocalDpi xmlns:a14="http://schemas.microsoft.com/office/drawing/2010/main" xmlns="" val="0"/>
              </a:ext>
            </a:extLst>
          </a:blip>
          <a:srcRect/>
          <a:stretch>
            <a:fillRect/>
          </a:stretch>
        </p:blipFill>
        <p:spPr bwMode="auto">
          <a:xfrm>
            <a:off x="5580112" y="1156868"/>
            <a:ext cx="3048000" cy="4136136"/>
          </a:xfrm>
          <a:prstGeom prst="rect">
            <a:avLst/>
          </a:prstGeom>
          <a:noFill/>
          <a:extLst>
            <a:ext uri="{909E8E84-426E-40DD-AFC4-6F175D3DCCD1}">
              <a14:hiddenFill xmlns:a14="http://schemas.microsoft.com/office/drawing/2010/main" xmlns="">
                <a:solidFill>
                  <a:srgbClr val="FFFFFF"/>
                </a:solidFill>
              </a14:hiddenFill>
            </a:ext>
          </a:extLst>
        </p:spPr>
      </p:pic>
      <p:sp>
        <p:nvSpPr>
          <p:cNvPr id="4" name="TextBox 3"/>
          <p:cNvSpPr txBox="1"/>
          <p:nvPr/>
        </p:nvSpPr>
        <p:spPr>
          <a:xfrm>
            <a:off x="1990400" y="1672709"/>
            <a:ext cx="3456384" cy="646331"/>
          </a:xfrm>
          <a:prstGeom prst="rect">
            <a:avLst/>
          </a:prstGeom>
          <a:noFill/>
        </p:spPr>
        <p:txBody>
          <a:bodyPr wrap="square" rtlCol="0">
            <a:spAutoFit/>
          </a:bodyPr>
          <a:lstStyle/>
          <a:p>
            <a:pPr algn="ctr"/>
            <a:r>
              <a:rPr lang="ru-RU" dirty="0" smtClean="0">
                <a:latin typeface="Times New Roman" pitchFamily="18" charset="0"/>
                <a:cs typeface="Times New Roman" pitchFamily="18" charset="0"/>
              </a:rPr>
              <a:t>Миронов Виктор Николаевич </a:t>
            </a:r>
          </a:p>
          <a:p>
            <a:pPr algn="ctr"/>
            <a:r>
              <a:rPr lang="ru-RU" dirty="0" smtClean="0">
                <a:latin typeface="Times New Roman" pitchFamily="18" charset="0"/>
                <a:cs typeface="Times New Roman" pitchFamily="18" charset="0"/>
              </a:rPr>
              <a:t>(05.07.1924 – 13.05.2000 гг.)</a:t>
            </a:r>
            <a:endParaRPr lang="ru-RU" dirty="0">
              <a:latin typeface="Times New Roman" pitchFamily="18" charset="0"/>
              <a:cs typeface="Times New Roman" pitchFamily="18" charset="0"/>
            </a:endParaRPr>
          </a:p>
        </p:txBody>
      </p:sp>
    </p:spTree>
    <p:extLst>
      <p:ext uri="{BB962C8B-B14F-4D97-AF65-F5344CB8AC3E}">
        <p14:creationId xmlns:p14="http://schemas.microsoft.com/office/powerpoint/2010/main" xmlns="" val="1356400270"/>
      </p:ext>
    </p:ext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descr="G:\2018Holidays___May_9_Template_of_the_greeting_card_for_Victory_Day_on_May_9_124043_.jpg"/>
          <p:cNvPicPr>
            <a:picLocks noChangeAspect="1" noChangeArrowheads="1"/>
          </p:cNvPicPr>
          <p:nvPr/>
        </p:nvPicPr>
        <p:blipFill>
          <a:blip r:embed="rId2" cstate="print">
            <a:extLst>
              <a:ext uri="{28A0092B-C50C-407E-A947-70E740481C1C}">
                <a14:useLocalDpi xmlns:a14="http://schemas.microsoft.com/office/drawing/2010/main" xmlns="" val="0"/>
              </a:ext>
            </a:extLst>
          </a:blip>
          <a:srcRect/>
          <a:stretch>
            <a:fillRect/>
          </a:stretch>
        </p:blipFill>
        <p:spPr bwMode="auto">
          <a:xfrm>
            <a:off x="0" y="0"/>
            <a:ext cx="9144000" cy="5715000"/>
          </a:xfrm>
          <a:prstGeom prst="rect">
            <a:avLst/>
          </a:prstGeom>
          <a:noFill/>
          <a:extLst>
            <a:ext uri="{909E8E84-426E-40DD-AFC4-6F175D3DCCD1}">
              <a14:hiddenFill xmlns:a14="http://schemas.microsoft.com/office/drawing/2010/main" xmlns="">
                <a:solidFill>
                  <a:srgbClr val="FFFFFF"/>
                </a:solidFill>
              </a14:hiddenFill>
            </a:ext>
          </a:extLst>
        </p:spPr>
      </p:pic>
      <p:sp>
        <p:nvSpPr>
          <p:cNvPr id="6" name="Заголовок 1"/>
          <p:cNvSpPr txBox="1">
            <a:spLocks/>
          </p:cNvSpPr>
          <p:nvPr/>
        </p:nvSpPr>
        <p:spPr>
          <a:xfrm>
            <a:off x="467544" y="204368"/>
            <a:ext cx="8880921" cy="952500"/>
          </a:xfrm>
          <a:prstGeom prst="rect">
            <a:avLst/>
          </a:prstGeom>
        </p:spPr>
        <p:txBody>
          <a:bodyPr vert="horz" lIns="91440" tIns="45720" rIns="91440" bIns="45720" rtlCol="0" anchor="ctr">
            <a:noAutofit/>
            <a:scene3d>
              <a:camera prst="orthographicFront"/>
              <a:lightRig rig="soft" dir="tl">
                <a:rot lat="0" lon="0" rev="0"/>
              </a:lightRig>
            </a:scene3d>
            <a:sp3d contourW="25400" prstMaterial="matte">
              <a:bevelT w="25400" h="55880" prst="artDeco"/>
              <a:contourClr>
                <a:schemeClr val="accent2">
                  <a:tint val="20000"/>
                </a:schemeClr>
              </a:contourClr>
            </a:sp3d>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ru-RU" sz="2800" b="1" u="sng" spc="50" dirty="0" err="1" smtClean="0">
                <a:ln w="11430"/>
                <a:gradFill>
                  <a:gsLst>
                    <a:gs pos="25000">
                      <a:srgbClr val="FF0000"/>
                    </a:gs>
                    <a:gs pos="53000">
                      <a:srgbClr val="FF0000"/>
                    </a:gs>
                    <a:gs pos="100000">
                      <a:schemeClr val="tx1"/>
                    </a:gs>
                  </a:gsLst>
                  <a:lin ang="5400000"/>
                </a:gradFill>
                <a:effectLst>
                  <a:outerShdw blurRad="76200" dist="50800" dir="5400000" algn="tl" rotWithShape="0">
                    <a:srgbClr val="000000">
                      <a:alpha val="65000"/>
                    </a:srgbClr>
                  </a:outerShdw>
                </a:effectLst>
              </a:rPr>
              <a:t>Опитев</a:t>
            </a:r>
            <a:r>
              <a:rPr lang="ru-RU" sz="2800" b="1" u="sng" spc="50" dirty="0" smtClean="0">
                <a:ln w="11430"/>
                <a:gradFill>
                  <a:gsLst>
                    <a:gs pos="25000">
                      <a:srgbClr val="FF0000"/>
                    </a:gs>
                    <a:gs pos="53000">
                      <a:srgbClr val="FF0000"/>
                    </a:gs>
                    <a:gs pos="100000">
                      <a:schemeClr val="tx1"/>
                    </a:gs>
                  </a:gsLst>
                  <a:lin ang="5400000"/>
                </a:gradFill>
                <a:effectLst>
                  <a:outerShdw blurRad="76200" dist="50800" dir="5400000" algn="tl" rotWithShape="0">
                    <a:srgbClr val="000000">
                      <a:alpha val="65000"/>
                    </a:srgbClr>
                  </a:outerShdw>
                </a:effectLst>
              </a:rPr>
              <a:t> Николай Михайлович -</a:t>
            </a:r>
          </a:p>
          <a:p>
            <a:r>
              <a:rPr lang="ru-RU" sz="2800" b="1" spc="50" dirty="0">
                <a:ln w="11430"/>
                <a:gradFill>
                  <a:gsLst>
                    <a:gs pos="25000">
                      <a:srgbClr val="FF0000"/>
                    </a:gs>
                    <a:gs pos="53000">
                      <a:srgbClr val="FF0000"/>
                    </a:gs>
                    <a:gs pos="100000">
                      <a:schemeClr val="tx1"/>
                    </a:gs>
                  </a:gsLst>
                  <a:lin ang="5400000"/>
                </a:gradFill>
                <a:effectLst>
                  <a:outerShdw blurRad="76200" dist="50800" dir="5400000" algn="tl" rotWithShape="0">
                    <a:srgbClr val="000000">
                      <a:alpha val="65000"/>
                    </a:srgbClr>
                  </a:outerShdw>
                </a:effectLst>
              </a:rPr>
              <a:t>п</a:t>
            </a:r>
            <a:r>
              <a:rPr lang="ru-RU" sz="2800" b="1" spc="50" dirty="0" smtClean="0">
                <a:ln w="11430"/>
                <a:gradFill>
                  <a:gsLst>
                    <a:gs pos="25000">
                      <a:srgbClr val="FF0000"/>
                    </a:gs>
                    <a:gs pos="53000">
                      <a:srgbClr val="FF0000"/>
                    </a:gs>
                    <a:gs pos="100000">
                      <a:schemeClr val="tx1"/>
                    </a:gs>
                  </a:gsLst>
                  <a:lin ang="5400000"/>
                </a:gradFill>
                <a:effectLst>
                  <a:outerShdw blurRad="76200" dist="50800" dir="5400000" algn="tl" rotWithShape="0">
                    <a:srgbClr val="000000">
                      <a:alpha val="65000"/>
                    </a:srgbClr>
                  </a:outerShdw>
                </a:effectLst>
              </a:rPr>
              <a:t>радедушка </a:t>
            </a:r>
            <a:r>
              <a:rPr lang="ru-RU" sz="2800" b="1" spc="50" dirty="0" err="1" smtClean="0">
                <a:ln w="11430"/>
                <a:gradFill>
                  <a:gsLst>
                    <a:gs pos="25000">
                      <a:srgbClr val="FF0000"/>
                    </a:gs>
                    <a:gs pos="53000">
                      <a:srgbClr val="FF0000"/>
                    </a:gs>
                    <a:gs pos="100000">
                      <a:schemeClr val="tx1"/>
                    </a:gs>
                  </a:gsLst>
                  <a:lin ang="5400000"/>
                </a:gradFill>
                <a:effectLst>
                  <a:outerShdw blurRad="76200" dist="50800" dir="5400000" algn="tl" rotWithShape="0">
                    <a:srgbClr val="000000">
                      <a:alpha val="65000"/>
                    </a:srgbClr>
                  </a:outerShdw>
                </a:effectLst>
              </a:rPr>
              <a:t>Опитевой</a:t>
            </a:r>
            <a:r>
              <a:rPr lang="ru-RU" sz="2800" b="1" spc="50" dirty="0" smtClean="0">
                <a:ln w="11430"/>
                <a:gradFill>
                  <a:gsLst>
                    <a:gs pos="25000">
                      <a:srgbClr val="FF0000"/>
                    </a:gs>
                    <a:gs pos="53000">
                      <a:srgbClr val="FF0000"/>
                    </a:gs>
                    <a:gs pos="100000">
                      <a:schemeClr val="tx1"/>
                    </a:gs>
                  </a:gsLst>
                  <a:lin ang="5400000"/>
                </a:gradFill>
                <a:effectLst>
                  <a:outerShdw blurRad="76200" dist="50800" dir="5400000" algn="tl" rotWithShape="0">
                    <a:srgbClr val="000000">
                      <a:alpha val="65000"/>
                    </a:srgbClr>
                  </a:outerShdw>
                </a:effectLst>
              </a:rPr>
              <a:t> Олеси</a:t>
            </a:r>
            <a:endParaRPr lang="ru-RU" sz="2800" b="1" spc="50" dirty="0">
              <a:ln w="11430"/>
              <a:gradFill>
                <a:gsLst>
                  <a:gs pos="25000">
                    <a:srgbClr val="FF0000"/>
                  </a:gs>
                  <a:gs pos="53000">
                    <a:srgbClr val="FF0000"/>
                  </a:gs>
                  <a:gs pos="100000">
                    <a:schemeClr val="tx1"/>
                  </a:gs>
                </a:gsLst>
                <a:lin ang="5400000"/>
              </a:gradFill>
              <a:effectLst>
                <a:outerShdw blurRad="76200" dist="50800" dir="5400000" algn="tl" rotWithShape="0">
                  <a:srgbClr val="000000">
                    <a:alpha val="65000"/>
                  </a:srgbClr>
                </a:outerShdw>
              </a:effectLst>
            </a:endParaRPr>
          </a:p>
        </p:txBody>
      </p:sp>
      <p:sp>
        <p:nvSpPr>
          <p:cNvPr id="5" name="TextBox 4"/>
          <p:cNvSpPr txBox="1"/>
          <p:nvPr/>
        </p:nvSpPr>
        <p:spPr>
          <a:xfrm>
            <a:off x="1187624" y="1561356"/>
            <a:ext cx="4032448" cy="923330"/>
          </a:xfrm>
          <a:prstGeom prst="rect">
            <a:avLst/>
          </a:prstGeom>
          <a:noFill/>
        </p:spPr>
        <p:txBody>
          <a:bodyPr wrap="square" rtlCol="0">
            <a:spAutoFit/>
          </a:bodyPr>
          <a:lstStyle/>
          <a:p>
            <a:pPr algn="ctr"/>
            <a:r>
              <a:rPr lang="ru-RU" dirty="0" err="1">
                <a:latin typeface="Times New Roman" pitchFamily="18" charset="0"/>
                <a:cs typeface="Times New Roman" pitchFamily="18" charset="0"/>
              </a:rPr>
              <a:t>Опитев</a:t>
            </a:r>
            <a:r>
              <a:rPr lang="ru-RU" dirty="0">
                <a:latin typeface="Times New Roman" pitchFamily="18" charset="0"/>
                <a:cs typeface="Times New Roman" pitchFamily="18" charset="0"/>
              </a:rPr>
              <a:t> Николай Михайлович 1916 г. р. Пропал без вести при форсировании Днестра в годы ВОВ. </a:t>
            </a:r>
          </a:p>
        </p:txBody>
      </p:sp>
      <p:pic>
        <p:nvPicPr>
          <p:cNvPr id="3075" name="Picture 3" descr="G:\Книга памяти\Опитева О.jpg"/>
          <p:cNvPicPr>
            <a:picLocks noChangeAspect="1" noChangeArrowheads="1"/>
          </p:cNvPicPr>
          <p:nvPr/>
        </p:nvPicPr>
        <p:blipFill>
          <a:blip r:embed="rId3" cstate="print">
            <a:extLst>
              <a:ext uri="{28A0092B-C50C-407E-A947-70E740481C1C}">
                <a14:useLocalDpi xmlns:a14="http://schemas.microsoft.com/office/drawing/2010/main" xmlns="" val="0"/>
              </a:ext>
            </a:extLst>
          </a:blip>
          <a:srcRect/>
          <a:stretch>
            <a:fillRect/>
          </a:stretch>
        </p:blipFill>
        <p:spPr bwMode="auto">
          <a:xfrm>
            <a:off x="5436096" y="1156864"/>
            <a:ext cx="2969623" cy="4030202"/>
          </a:xfrm>
          <a:prstGeom prst="rect">
            <a:avLst/>
          </a:prstGeom>
          <a:noFill/>
          <a:extLst>
            <a:ext uri="{909E8E84-426E-40DD-AFC4-6F175D3DCCD1}">
              <a14:hiddenFill xmlns:a14="http://schemas.microsoft.com/office/drawing/2010/main" xmlns="">
                <a:solidFill>
                  <a:srgbClr val="FFFFFF"/>
                </a:solidFill>
              </a14:hiddenFill>
            </a:ext>
          </a:extLst>
        </p:spPr>
      </p:pic>
    </p:spTree>
    <p:extLst>
      <p:ext uri="{BB962C8B-B14F-4D97-AF65-F5344CB8AC3E}">
        <p14:creationId xmlns:p14="http://schemas.microsoft.com/office/powerpoint/2010/main" xmlns="" val="694161247"/>
      </p:ext>
    </p:extLst>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3" descr="G:\Grunge-Burned-Texture-Paper-Background-Old.jpg"/>
          <p:cNvPicPr>
            <a:picLocks noChangeAspect="1" noChangeArrowheads="1"/>
          </p:cNvPicPr>
          <p:nvPr/>
        </p:nvPicPr>
        <p:blipFill>
          <a:blip r:embed="rId2" cstate="print">
            <a:extLst>
              <a:ext uri="{28A0092B-C50C-407E-A947-70E740481C1C}">
                <a14:useLocalDpi xmlns:a14="http://schemas.microsoft.com/office/drawing/2010/main" xmlns="" val="0"/>
              </a:ext>
            </a:extLst>
          </a:blip>
          <a:srcRect/>
          <a:stretch>
            <a:fillRect/>
          </a:stretch>
        </p:blipFill>
        <p:spPr bwMode="auto">
          <a:xfrm>
            <a:off x="-23601" y="-27460"/>
            <a:ext cx="9144000" cy="5742460"/>
          </a:xfrm>
          <a:prstGeom prst="rect">
            <a:avLst/>
          </a:prstGeom>
          <a:noFill/>
          <a:extLst>
            <a:ext uri="{909E8E84-426E-40DD-AFC4-6F175D3DCCD1}">
              <a14:hiddenFill xmlns:a14="http://schemas.microsoft.com/office/drawing/2010/main" xmlns="">
                <a:solidFill>
                  <a:srgbClr val="FFFFFF"/>
                </a:solidFill>
              </a14:hiddenFill>
            </a:ext>
          </a:extLst>
        </p:spPr>
      </p:pic>
      <p:sp>
        <p:nvSpPr>
          <p:cNvPr id="4" name="Заголовок 1"/>
          <p:cNvSpPr txBox="1">
            <a:spLocks/>
          </p:cNvSpPr>
          <p:nvPr/>
        </p:nvSpPr>
        <p:spPr>
          <a:xfrm>
            <a:off x="467544" y="204368"/>
            <a:ext cx="8880921" cy="952500"/>
          </a:xfrm>
          <a:prstGeom prst="rect">
            <a:avLst/>
          </a:prstGeom>
        </p:spPr>
        <p:txBody>
          <a:bodyPr vert="horz" lIns="91440" tIns="45720" rIns="91440" bIns="45720" rtlCol="0" anchor="ctr">
            <a:noAutofit/>
            <a:scene3d>
              <a:camera prst="orthographicFront"/>
              <a:lightRig rig="soft" dir="tl">
                <a:rot lat="0" lon="0" rev="0"/>
              </a:lightRig>
            </a:scene3d>
            <a:sp3d contourW="25400" prstMaterial="matte">
              <a:bevelT w="25400" h="55880" prst="artDeco"/>
              <a:contourClr>
                <a:schemeClr val="accent2">
                  <a:tint val="20000"/>
                </a:schemeClr>
              </a:contourClr>
            </a:sp3d>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ru-RU" sz="2800" b="1" u="sng" spc="50" dirty="0" err="1" smtClean="0">
                <a:ln w="11430"/>
                <a:gradFill>
                  <a:gsLst>
                    <a:gs pos="25000">
                      <a:srgbClr val="FF0000"/>
                    </a:gs>
                    <a:gs pos="53000">
                      <a:srgbClr val="FF0000"/>
                    </a:gs>
                    <a:gs pos="100000">
                      <a:schemeClr val="tx1"/>
                    </a:gs>
                  </a:gsLst>
                  <a:lin ang="5400000"/>
                </a:gradFill>
                <a:effectLst>
                  <a:outerShdw blurRad="76200" dist="50800" dir="5400000" algn="tl" rotWithShape="0">
                    <a:srgbClr val="000000">
                      <a:alpha val="65000"/>
                    </a:srgbClr>
                  </a:outerShdw>
                </a:effectLst>
              </a:rPr>
              <a:t>Корягин</a:t>
            </a:r>
            <a:r>
              <a:rPr lang="ru-RU" sz="2800" b="1" u="sng" spc="50" dirty="0" smtClean="0">
                <a:ln w="11430"/>
                <a:gradFill>
                  <a:gsLst>
                    <a:gs pos="25000">
                      <a:srgbClr val="FF0000"/>
                    </a:gs>
                    <a:gs pos="53000">
                      <a:srgbClr val="FF0000"/>
                    </a:gs>
                    <a:gs pos="100000">
                      <a:schemeClr val="tx1"/>
                    </a:gs>
                  </a:gsLst>
                  <a:lin ang="5400000"/>
                </a:gradFill>
                <a:effectLst>
                  <a:outerShdw blurRad="76200" dist="50800" dir="5400000" algn="tl" rotWithShape="0">
                    <a:srgbClr val="000000">
                      <a:alpha val="65000"/>
                    </a:srgbClr>
                  </a:outerShdw>
                </a:effectLst>
              </a:rPr>
              <a:t> Рафаил Дмитриевич -</a:t>
            </a:r>
          </a:p>
          <a:p>
            <a:r>
              <a:rPr lang="ru-RU" sz="2800" b="1" spc="50" dirty="0" smtClean="0">
                <a:ln w="11430"/>
                <a:gradFill>
                  <a:gsLst>
                    <a:gs pos="25000">
                      <a:srgbClr val="FF0000"/>
                    </a:gs>
                    <a:gs pos="53000">
                      <a:srgbClr val="FF0000"/>
                    </a:gs>
                    <a:gs pos="100000">
                      <a:schemeClr val="tx1"/>
                    </a:gs>
                  </a:gsLst>
                  <a:lin ang="5400000"/>
                </a:gradFill>
                <a:effectLst>
                  <a:outerShdw blurRad="76200" dist="50800" dir="5400000" algn="tl" rotWithShape="0">
                    <a:srgbClr val="000000">
                      <a:alpha val="65000"/>
                    </a:srgbClr>
                  </a:outerShdw>
                </a:effectLst>
              </a:rPr>
              <a:t>прадедушка </a:t>
            </a:r>
            <a:r>
              <a:rPr lang="ru-RU" sz="2800" b="1" spc="50" dirty="0" err="1" smtClean="0">
                <a:ln w="11430"/>
                <a:gradFill>
                  <a:gsLst>
                    <a:gs pos="25000">
                      <a:srgbClr val="FF0000"/>
                    </a:gs>
                    <a:gs pos="53000">
                      <a:srgbClr val="FF0000"/>
                    </a:gs>
                    <a:gs pos="100000">
                      <a:schemeClr val="tx1"/>
                    </a:gs>
                  </a:gsLst>
                  <a:lin ang="5400000"/>
                </a:gradFill>
                <a:effectLst>
                  <a:outerShdw blurRad="76200" dist="50800" dir="5400000" algn="tl" rotWithShape="0">
                    <a:srgbClr val="000000">
                      <a:alpha val="65000"/>
                    </a:srgbClr>
                  </a:outerShdw>
                </a:effectLst>
              </a:rPr>
              <a:t>Семагиной</a:t>
            </a:r>
            <a:r>
              <a:rPr lang="ru-RU" sz="2800" b="1" spc="50" dirty="0" smtClean="0">
                <a:ln w="11430"/>
                <a:gradFill>
                  <a:gsLst>
                    <a:gs pos="25000">
                      <a:srgbClr val="FF0000"/>
                    </a:gs>
                    <a:gs pos="53000">
                      <a:srgbClr val="FF0000"/>
                    </a:gs>
                    <a:gs pos="100000">
                      <a:schemeClr val="tx1"/>
                    </a:gs>
                  </a:gsLst>
                  <a:lin ang="5400000"/>
                </a:gradFill>
                <a:effectLst>
                  <a:outerShdw blurRad="76200" dist="50800" dir="5400000" algn="tl" rotWithShape="0">
                    <a:srgbClr val="000000">
                      <a:alpha val="65000"/>
                    </a:srgbClr>
                  </a:outerShdw>
                </a:effectLst>
              </a:rPr>
              <a:t> Марины</a:t>
            </a:r>
            <a:endParaRPr lang="ru-RU" sz="2800" b="1" spc="50" dirty="0">
              <a:ln w="11430"/>
              <a:gradFill>
                <a:gsLst>
                  <a:gs pos="25000">
                    <a:srgbClr val="FF0000"/>
                  </a:gs>
                  <a:gs pos="53000">
                    <a:srgbClr val="FF0000"/>
                  </a:gs>
                  <a:gs pos="100000">
                    <a:schemeClr val="tx1"/>
                  </a:gs>
                </a:gsLst>
                <a:lin ang="5400000"/>
              </a:gradFill>
              <a:effectLst>
                <a:outerShdw blurRad="76200" dist="50800" dir="5400000" algn="tl" rotWithShape="0">
                  <a:srgbClr val="000000">
                    <a:alpha val="65000"/>
                  </a:srgbClr>
                </a:outerShdw>
              </a:effectLst>
            </a:endParaRPr>
          </a:p>
        </p:txBody>
      </p:sp>
      <p:pic>
        <p:nvPicPr>
          <p:cNvPr id="1026" name="Picture 2" descr="F:\Книга памяти\Семагина М.jpg"/>
          <p:cNvPicPr>
            <a:picLocks noChangeAspect="1" noChangeArrowheads="1"/>
          </p:cNvPicPr>
          <p:nvPr/>
        </p:nvPicPr>
        <p:blipFill>
          <a:blip r:embed="rId3" cstate="print"/>
          <a:srcRect t="3783"/>
          <a:stretch>
            <a:fillRect/>
          </a:stretch>
        </p:blipFill>
        <p:spPr bwMode="auto">
          <a:xfrm>
            <a:off x="357158" y="1428740"/>
            <a:ext cx="2857520" cy="3888080"/>
          </a:xfrm>
          <a:prstGeom prst="rect">
            <a:avLst/>
          </a:prstGeom>
          <a:noFill/>
        </p:spPr>
      </p:pic>
      <p:sp>
        <p:nvSpPr>
          <p:cNvPr id="6" name="TextBox 5"/>
          <p:cNvSpPr txBox="1"/>
          <p:nvPr/>
        </p:nvSpPr>
        <p:spPr>
          <a:xfrm>
            <a:off x="3357522" y="1190685"/>
            <a:ext cx="5786478" cy="4524315"/>
          </a:xfrm>
          <a:prstGeom prst="rect">
            <a:avLst/>
          </a:prstGeom>
          <a:noFill/>
        </p:spPr>
        <p:txBody>
          <a:bodyPr wrap="square" rtlCol="0">
            <a:spAutoFit/>
          </a:bodyPr>
          <a:lstStyle/>
          <a:p>
            <a:pPr algn="ctr"/>
            <a:r>
              <a:rPr lang="ru-RU" dirty="0" err="1" smtClean="0">
                <a:latin typeface="Times New Roman" pitchFamily="18" charset="0"/>
                <a:cs typeface="Times New Roman" pitchFamily="18" charset="0"/>
              </a:rPr>
              <a:t>Корягин</a:t>
            </a:r>
            <a:r>
              <a:rPr lang="ru-RU" dirty="0" smtClean="0">
                <a:latin typeface="Times New Roman" pitchFamily="18" charset="0"/>
                <a:cs typeface="Times New Roman" pitchFamily="18" charset="0"/>
              </a:rPr>
              <a:t> Рафаил Дмитриевич, точная дата рождения неизвестна, примерно 1913 год. Родился в деревне Старый Относ </a:t>
            </a:r>
            <a:r>
              <a:rPr lang="ru-RU" dirty="0" err="1" smtClean="0">
                <a:latin typeface="Times New Roman" pitchFamily="18" charset="0"/>
                <a:cs typeface="Times New Roman" pitchFamily="18" charset="0"/>
              </a:rPr>
              <a:t>Дальнеконстантиновского</a:t>
            </a:r>
            <a:r>
              <a:rPr lang="ru-RU" dirty="0" smtClean="0">
                <a:latin typeface="Times New Roman" pitchFamily="18" charset="0"/>
                <a:cs typeface="Times New Roman" pitchFamily="18" charset="0"/>
              </a:rPr>
              <a:t> района Нижегородской губернии. Работал в колхозе, с отцом занимался разведением пчел на собственной пасеке. Был женат, имел двоих детей. В 1941 году призвался на фронт, оставив свою семью в родном селе, дочке Ирине на тот момент было 7 лет, сыну Борису 5 лет. Воевал, как подобает настоящему солдату, защищал свою Родину, свою семью, своих детей. Исправно присылал письма с фронта. Но в 1943 году связь прервалась, как оказалось позднее в ожесточенных боях под г. Курском, на Курской дуге пропал без вести. Мы внуки и правнуки храним память о без вести пропавшем советском солдате, который сложил голову вдали от дома, ради сегодняшнего мира на Земле. </a:t>
            </a:r>
            <a:endParaRPr lang="ru-RU" dirty="0">
              <a:latin typeface="Times New Roman" pitchFamily="18" charset="0"/>
              <a:cs typeface="Times New Roman" pitchFamily="18" charset="0"/>
            </a:endParaRPr>
          </a:p>
        </p:txBody>
      </p:sp>
    </p:spTree>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Picture 3" descr="G:\Grunge-Burned-Texture-Paper-Background-Old.jpg"/>
          <p:cNvPicPr>
            <a:picLocks noChangeAspect="1" noChangeArrowheads="1"/>
          </p:cNvPicPr>
          <p:nvPr/>
        </p:nvPicPr>
        <p:blipFill>
          <a:blip r:embed="rId2" cstate="print">
            <a:extLst>
              <a:ext uri="{28A0092B-C50C-407E-A947-70E740481C1C}">
                <a14:useLocalDpi xmlns:a14="http://schemas.microsoft.com/office/drawing/2010/main" xmlns="" val="0"/>
              </a:ext>
            </a:extLst>
          </a:blip>
          <a:srcRect/>
          <a:stretch>
            <a:fillRect/>
          </a:stretch>
        </p:blipFill>
        <p:spPr bwMode="auto">
          <a:xfrm>
            <a:off x="-23601" y="-27460"/>
            <a:ext cx="9144000" cy="5742460"/>
          </a:xfrm>
          <a:prstGeom prst="rect">
            <a:avLst/>
          </a:prstGeom>
          <a:noFill/>
          <a:extLst>
            <a:ext uri="{909E8E84-426E-40DD-AFC4-6F175D3DCCD1}">
              <a14:hiddenFill xmlns:a14="http://schemas.microsoft.com/office/drawing/2010/main" xmlns="">
                <a:solidFill>
                  <a:srgbClr val="FFFFFF"/>
                </a:solidFill>
              </a14:hiddenFill>
            </a:ext>
          </a:extLst>
        </p:spPr>
      </p:pic>
      <p:sp>
        <p:nvSpPr>
          <p:cNvPr id="5" name="Заголовок 1"/>
          <p:cNvSpPr txBox="1">
            <a:spLocks/>
          </p:cNvSpPr>
          <p:nvPr/>
        </p:nvSpPr>
        <p:spPr>
          <a:xfrm>
            <a:off x="286711" y="121196"/>
            <a:ext cx="8880921" cy="952500"/>
          </a:xfrm>
          <a:prstGeom prst="rect">
            <a:avLst/>
          </a:prstGeom>
        </p:spPr>
        <p:txBody>
          <a:bodyPr vert="horz" lIns="91440" tIns="45720" rIns="91440" bIns="45720" rtlCol="0" anchor="ctr">
            <a:noAutofit/>
            <a:scene3d>
              <a:camera prst="orthographicFront"/>
              <a:lightRig rig="soft" dir="tl">
                <a:rot lat="0" lon="0" rev="0"/>
              </a:lightRig>
            </a:scene3d>
            <a:sp3d contourW="25400" prstMaterial="matte">
              <a:bevelT w="25400" h="55880" prst="artDeco"/>
              <a:contourClr>
                <a:schemeClr val="accent2">
                  <a:tint val="20000"/>
                </a:schemeClr>
              </a:contourClr>
            </a:sp3d>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ru-RU" sz="2800" b="1" u="sng" spc="50" dirty="0" smtClean="0">
                <a:ln w="11430"/>
                <a:gradFill>
                  <a:gsLst>
                    <a:gs pos="25000">
                      <a:srgbClr val="FF0000"/>
                    </a:gs>
                    <a:gs pos="53000">
                      <a:srgbClr val="FF0000"/>
                    </a:gs>
                    <a:gs pos="100000">
                      <a:schemeClr val="tx1"/>
                    </a:gs>
                  </a:gsLst>
                  <a:lin ang="5400000"/>
                </a:gradFill>
                <a:effectLst>
                  <a:outerShdw blurRad="76200" dist="50800" dir="5400000" algn="tl" rotWithShape="0">
                    <a:srgbClr val="000000">
                      <a:alpha val="65000"/>
                    </a:srgbClr>
                  </a:outerShdw>
                </a:effectLst>
              </a:rPr>
              <a:t>Прадедушки Маловой А.А.</a:t>
            </a:r>
            <a:endParaRPr lang="ru-RU" sz="2800" b="1" spc="50" dirty="0">
              <a:ln w="11430"/>
              <a:gradFill>
                <a:gsLst>
                  <a:gs pos="25000">
                    <a:srgbClr val="FF0000"/>
                  </a:gs>
                  <a:gs pos="53000">
                    <a:srgbClr val="FF0000"/>
                  </a:gs>
                  <a:gs pos="100000">
                    <a:schemeClr val="tx1"/>
                  </a:gs>
                </a:gsLst>
                <a:lin ang="5400000"/>
              </a:gradFill>
              <a:effectLst>
                <a:outerShdw blurRad="76200" dist="50800" dir="5400000" algn="tl" rotWithShape="0">
                  <a:srgbClr val="000000">
                    <a:alpha val="65000"/>
                  </a:srgbClr>
                </a:outerShdw>
              </a:effectLst>
            </a:endParaRPr>
          </a:p>
        </p:txBody>
      </p:sp>
      <p:pic>
        <p:nvPicPr>
          <p:cNvPr id="4099" name="Picture 3" descr="G:\KeNLnWjYI8w — копия.jpg"/>
          <p:cNvPicPr>
            <a:picLocks noChangeAspect="1" noChangeArrowheads="1"/>
          </p:cNvPicPr>
          <p:nvPr/>
        </p:nvPicPr>
        <p:blipFill>
          <a:blip r:embed="rId3" cstate="print">
            <a:extLst>
              <a:ext uri="{28A0092B-C50C-407E-A947-70E740481C1C}">
                <a14:useLocalDpi xmlns:a14="http://schemas.microsoft.com/office/drawing/2010/main" xmlns="" val="0"/>
              </a:ext>
            </a:extLst>
          </a:blip>
          <a:srcRect/>
          <a:stretch>
            <a:fillRect/>
          </a:stretch>
        </p:blipFill>
        <p:spPr bwMode="auto">
          <a:xfrm>
            <a:off x="933192" y="1147468"/>
            <a:ext cx="2771704" cy="3587376"/>
          </a:xfrm>
          <a:prstGeom prst="rect">
            <a:avLst/>
          </a:prstGeom>
          <a:noFill/>
          <a:extLst>
            <a:ext uri="{909E8E84-426E-40DD-AFC4-6F175D3DCCD1}">
              <a14:hiddenFill xmlns:a14="http://schemas.microsoft.com/office/drawing/2010/main" xmlns="">
                <a:solidFill>
                  <a:srgbClr val="FFFFFF"/>
                </a:solidFill>
              </a14:hiddenFill>
            </a:ext>
          </a:extLst>
        </p:spPr>
      </p:pic>
      <p:sp>
        <p:nvSpPr>
          <p:cNvPr id="4" name="TextBox 3"/>
          <p:cNvSpPr txBox="1"/>
          <p:nvPr/>
        </p:nvSpPr>
        <p:spPr>
          <a:xfrm>
            <a:off x="482840" y="4803457"/>
            <a:ext cx="3672408" cy="646331"/>
          </a:xfrm>
          <a:prstGeom prst="rect">
            <a:avLst/>
          </a:prstGeom>
          <a:noFill/>
        </p:spPr>
        <p:txBody>
          <a:bodyPr wrap="square" rtlCol="0">
            <a:spAutoFit/>
          </a:bodyPr>
          <a:lstStyle/>
          <a:p>
            <a:pPr algn="ctr"/>
            <a:r>
              <a:rPr lang="ru-RU" b="1" i="1" dirty="0" smtClean="0">
                <a:latin typeface="Times New Roman" pitchFamily="18" charset="0"/>
                <a:cs typeface="Times New Roman" pitchFamily="18" charset="0"/>
              </a:rPr>
              <a:t>Малов Александр Федорович</a:t>
            </a:r>
          </a:p>
          <a:p>
            <a:pPr algn="ctr"/>
            <a:r>
              <a:rPr lang="ru-RU" b="1" i="1" dirty="0" smtClean="0">
                <a:latin typeface="Times New Roman" pitchFamily="18" charset="0"/>
                <a:cs typeface="Times New Roman" pitchFamily="18" charset="0"/>
              </a:rPr>
              <a:t>(07.11.1911 – 28.11.1995 гг.)</a:t>
            </a:r>
            <a:endParaRPr lang="ru-RU" b="1" i="1" dirty="0">
              <a:latin typeface="Times New Roman" pitchFamily="18" charset="0"/>
              <a:cs typeface="Times New Roman" pitchFamily="18" charset="0"/>
            </a:endParaRPr>
          </a:p>
        </p:txBody>
      </p:sp>
      <p:pic>
        <p:nvPicPr>
          <p:cNvPr id="4101" name="Picture 5" descr="G:\работа\Малова А.А\Бессмертный полк\img016.jpg"/>
          <p:cNvPicPr>
            <a:picLocks noChangeAspect="1" noChangeArrowheads="1"/>
          </p:cNvPicPr>
          <p:nvPr/>
        </p:nvPicPr>
        <p:blipFill>
          <a:blip r:embed="rId4" cstate="print">
            <a:extLst>
              <a:ext uri="{28A0092B-C50C-407E-A947-70E740481C1C}">
                <a14:useLocalDpi xmlns:a14="http://schemas.microsoft.com/office/drawing/2010/main" xmlns="" val="0"/>
              </a:ext>
            </a:extLst>
          </a:blip>
          <a:srcRect/>
          <a:stretch>
            <a:fillRect/>
          </a:stretch>
        </p:blipFill>
        <p:spPr bwMode="auto">
          <a:xfrm>
            <a:off x="5231840" y="1147468"/>
            <a:ext cx="2852268" cy="3698321"/>
          </a:xfrm>
          <a:prstGeom prst="rect">
            <a:avLst/>
          </a:prstGeom>
          <a:noFill/>
          <a:extLst>
            <a:ext uri="{909E8E84-426E-40DD-AFC4-6F175D3DCCD1}">
              <a14:hiddenFill xmlns:a14="http://schemas.microsoft.com/office/drawing/2010/main" xmlns="">
                <a:solidFill>
                  <a:srgbClr val="FFFFFF"/>
                </a:solidFill>
              </a14:hiddenFill>
            </a:ext>
          </a:extLst>
        </p:spPr>
      </p:pic>
      <p:sp>
        <p:nvSpPr>
          <p:cNvPr id="11" name="TextBox 10"/>
          <p:cNvSpPr txBox="1"/>
          <p:nvPr/>
        </p:nvSpPr>
        <p:spPr>
          <a:xfrm>
            <a:off x="4927028" y="4845789"/>
            <a:ext cx="3672408" cy="646331"/>
          </a:xfrm>
          <a:prstGeom prst="rect">
            <a:avLst/>
          </a:prstGeom>
          <a:noFill/>
        </p:spPr>
        <p:txBody>
          <a:bodyPr wrap="square" rtlCol="0">
            <a:spAutoFit/>
          </a:bodyPr>
          <a:lstStyle/>
          <a:p>
            <a:pPr algn="ctr"/>
            <a:r>
              <a:rPr lang="ru-RU" b="1" i="1" dirty="0" smtClean="0">
                <a:latin typeface="Times New Roman" pitchFamily="18" charset="0"/>
                <a:cs typeface="Times New Roman" pitchFamily="18" charset="0"/>
              </a:rPr>
              <a:t>Воробьев Юрий Алексеевич</a:t>
            </a:r>
          </a:p>
          <a:p>
            <a:pPr algn="ctr"/>
            <a:r>
              <a:rPr lang="ru-RU" b="1" i="1" dirty="0" smtClean="0">
                <a:latin typeface="Times New Roman" pitchFamily="18" charset="0"/>
                <a:cs typeface="Times New Roman" pitchFamily="18" charset="0"/>
              </a:rPr>
              <a:t>(03.08.1926 – 06.08.1998 гг.)</a:t>
            </a:r>
            <a:endParaRPr lang="ru-RU" b="1" i="1" dirty="0">
              <a:latin typeface="Times New Roman" pitchFamily="18" charset="0"/>
              <a:cs typeface="Times New Roman" pitchFamily="18" charset="0"/>
            </a:endParaRPr>
          </a:p>
        </p:txBody>
      </p:sp>
    </p:spTree>
    <p:extLst>
      <p:ext uri="{BB962C8B-B14F-4D97-AF65-F5344CB8AC3E}">
        <p14:creationId xmlns:p14="http://schemas.microsoft.com/office/powerpoint/2010/main" xmlns="" val="3150707311"/>
      </p:ext>
    </p:extLst>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2" name="Picture 4" descr="https://avatars.mds.yandex.net/get-pdb/1346662/2101bde9-4959-4c17-88d1-22890dd98bb4/s1200"/>
          <p:cNvPicPr>
            <a:picLocks noChangeAspect="1" noChangeArrowheads="1"/>
          </p:cNvPicPr>
          <p:nvPr/>
        </p:nvPicPr>
        <p:blipFill>
          <a:blip r:embed="rId2" cstate="print"/>
          <a:srcRect/>
          <a:stretch>
            <a:fillRect/>
          </a:stretch>
        </p:blipFill>
        <p:spPr bwMode="auto">
          <a:xfrm>
            <a:off x="0" y="17748"/>
            <a:ext cx="9144000" cy="5697252"/>
          </a:xfrm>
          <a:prstGeom prst="rect">
            <a:avLst/>
          </a:prstGeom>
          <a:noFill/>
        </p:spPr>
      </p:pic>
      <p:pic>
        <p:nvPicPr>
          <p:cNvPr id="2050" name="Picture 2"/>
          <p:cNvPicPr>
            <a:picLocks noChangeAspect="1" noChangeArrowheads="1"/>
          </p:cNvPicPr>
          <p:nvPr/>
        </p:nvPicPr>
        <p:blipFill>
          <a:blip r:embed="rId3" cstate="print"/>
          <a:srcRect/>
          <a:stretch>
            <a:fillRect/>
          </a:stretch>
        </p:blipFill>
        <p:spPr bwMode="auto">
          <a:xfrm>
            <a:off x="5580112" y="1129308"/>
            <a:ext cx="2876392" cy="4056451"/>
          </a:xfrm>
          <a:prstGeom prst="rect">
            <a:avLst/>
          </a:prstGeom>
          <a:noFill/>
          <a:ln w="9525">
            <a:noFill/>
            <a:miter lim="800000"/>
            <a:headEnd/>
            <a:tailEnd/>
          </a:ln>
        </p:spPr>
      </p:pic>
      <p:sp>
        <p:nvSpPr>
          <p:cNvPr id="5" name="Заголовок 1"/>
          <p:cNvSpPr txBox="1">
            <a:spLocks/>
          </p:cNvSpPr>
          <p:nvPr/>
        </p:nvSpPr>
        <p:spPr>
          <a:xfrm>
            <a:off x="-1260648" y="2857500"/>
            <a:ext cx="8880921" cy="952500"/>
          </a:xfrm>
          <a:prstGeom prst="rect">
            <a:avLst/>
          </a:prstGeom>
        </p:spPr>
        <p:txBody>
          <a:bodyPr vert="horz" lIns="91440" tIns="45720" rIns="91440" bIns="45720" rtlCol="0" anchor="ctr">
            <a:noAutofit/>
            <a:scene3d>
              <a:camera prst="orthographicFront"/>
              <a:lightRig rig="soft" dir="tl">
                <a:rot lat="0" lon="0" rev="0"/>
              </a:lightRig>
            </a:scene3d>
            <a:sp3d contourW="25400" prstMaterial="matte">
              <a:bevelT w="25400" h="55880" prst="artDeco"/>
              <a:contourClr>
                <a:schemeClr val="accent2">
                  <a:tint val="20000"/>
                </a:schemeClr>
              </a:contourClr>
            </a:sp3d>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ru-RU" sz="2800" b="1" u="sng" spc="50" dirty="0" err="1" smtClean="0">
                <a:ln w="11430"/>
                <a:gradFill>
                  <a:gsLst>
                    <a:gs pos="25000">
                      <a:srgbClr val="FF0000"/>
                    </a:gs>
                    <a:gs pos="53000">
                      <a:srgbClr val="FF0000"/>
                    </a:gs>
                    <a:gs pos="100000">
                      <a:schemeClr val="tx1"/>
                    </a:gs>
                  </a:gsLst>
                  <a:lin ang="5400000"/>
                </a:gradFill>
                <a:effectLst>
                  <a:outerShdw blurRad="76200" dist="50800" dir="5400000" algn="tl" rotWithShape="0">
                    <a:srgbClr val="000000">
                      <a:alpha val="65000"/>
                    </a:srgbClr>
                  </a:outerShdw>
                </a:effectLst>
              </a:rPr>
              <a:t>Мурзаева</a:t>
            </a:r>
            <a:r>
              <a:rPr lang="ru-RU" sz="2800" b="1" u="sng" spc="50" dirty="0" smtClean="0">
                <a:ln w="11430"/>
                <a:gradFill>
                  <a:gsLst>
                    <a:gs pos="25000">
                      <a:srgbClr val="FF0000"/>
                    </a:gs>
                    <a:gs pos="53000">
                      <a:srgbClr val="FF0000"/>
                    </a:gs>
                    <a:gs pos="100000">
                      <a:schemeClr val="tx1"/>
                    </a:gs>
                  </a:gsLst>
                  <a:lin ang="5400000"/>
                </a:gradFill>
                <a:effectLst>
                  <a:outerShdw blurRad="76200" dist="50800" dir="5400000" algn="tl" rotWithShape="0">
                    <a:srgbClr val="000000">
                      <a:alpha val="65000"/>
                    </a:srgbClr>
                  </a:outerShdw>
                </a:effectLst>
              </a:rPr>
              <a:t> Анна Петровна</a:t>
            </a:r>
          </a:p>
          <a:p>
            <a:r>
              <a:rPr lang="ru-RU" sz="2800" b="1" u="sng" spc="50" dirty="0" smtClean="0">
                <a:ln w="11430"/>
                <a:gradFill>
                  <a:gsLst>
                    <a:gs pos="25000">
                      <a:srgbClr val="FF0000"/>
                    </a:gs>
                    <a:gs pos="53000">
                      <a:srgbClr val="FF0000"/>
                    </a:gs>
                    <a:gs pos="100000">
                      <a:schemeClr val="tx1"/>
                    </a:gs>
                  </a:gsLst>
                  <a:lin ang="5400000"/>
                </a:gradFill>
                <a:effectLst>
                  <a:outerShdw blurRad="76200" dist="50800" dir="5400000" algn="tl" rotWithShape="0">
                    <a:srgbClr val="000000">
                      <a:alpha val="65000"/>
                    </a:srgbClr>
                  </a:outerShdw>
                </a:effectLst>
              </a:rPr>
              <a:t>(11.09.1922 – 15.09.2008 гг.) - </a:t>
            </a:r>
            <a:endParaRPr lang="ru-RU" sz="2800" b="1" u="sng" spc="50" dirty="0">
              <a:ln w="11430"/>
              <a:gradFill>
                <a:gsLst>
                  <a:gs pos="25000">
                    <a:srgbClr val="FF0000"/>
                  </a:gs>
                  <a:gs pos="53000">
                    <a:srgbClr val="FF0000"/>
                  </a:gs>
                  <a:gs pos="100000">
                    <a:schemeClr val="tx1"/>
                  </a:gs>
                </a:gsLst>
                <a:lin ang="5400000"/>
              </a:gradFill>
              <a:effectLst>
                <a:outerShdw blurRad="76200" dist="50800" dir="5400000" algn="tl" rotWithShape="0">
                  <a:srgbClr val="000000">
                    <a:alpha val="65000"/>
                  </a:srgbClr>
                </a:outerShdw>
              </a:effectLst>
            </a:endParaRPr>
          </a:p>
          <a:p>
            <a:r>
              <a:rPr lang="ru-RU" sz="2800" b="1" spc="50" dirty="0" smtClean="0">
                <a:ln w="11430"/>
                <a:gradFill>
                  <a:gsLst>
                    <a:gs pos="25000">
                      <a:srgbClr val="FF0000"/>
                    </a:gs>
                    <a:gs pos="53000">
                      <a:srgbClr val="FF0000"/>
                    </a:gs>
                    <a:gs pos="100000">
                      <a:schemeClr val="tx1"/>
                    </a:gs>
                  </a:gsLst>
                  <a:lin ang="5400000"/>
                </a:gradFill>
                <a:effectLst>
                  <a:outerShdw blurRad="76200" dist="50800" dir="5400000" algn="tl" rotWithShape="0">
                    <a:srgbClr val="000000">
                      <a:alpha val="65000"/>
                    </a:srgbClr>
                  </a:outerShdw>
                </a:effectLst>
              </a:rPr>
              <a:t> бабушка Прохоровой Н.С.</a:t>
            </a:r>
            <a:endParaRPr lang="ru-RU" sz="2800" b="1" spc="50" dirty="0">
              <a:ln w="11430"/>
              <a:gradFill>
                <a:gsLst>
                  <a:gs pos="25000">
                    <a:srgbClr val="FF0000"/>
                  </a:gs>
                  <a:gs pos="53000">
                    <a:srgbClr val="FF0000"/>
                  </a:gs>
                  <a:gs pos="100000">
                    <a:schemeClr val="tx1"/>
                  </a:gs>
                </a:gsLst>
                <a:lin ang="5400000"/>
              </a:gradFill>
              <a:effectLst>
                <a:outerShdw blurRad="76200" dist="50800" dir="5400000" algn="tl" rotWithShape="0">
                  <a:srgbClr val="000000">
                    <a:alpha val="65000"/>
                  </a:srgbClr>
                </a:outerShdw>
              </a:effectLst>
            </a:endParaRPr>
          </a:p>
        </p:txBody>
      </p:sp>
    </p:spTree>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G:\Книга памяти\kartinki-otkrytki-s-9-maya-2018-29.jpg"/>
          <p:cNvPicPr>
            <a:picLocks noChangeAspect="1" noChangeArrowheads="1"/>
          </p:cNvPicPr>
          <p:nvPr/>
        </p:nvPicPr>
        <p:blipFill>
          <a:blip r:embed="rId2" cstate="print">
            <a:extLst>
              <a:ext uri="{28A0092B-C50C-407E-A947-70E740481C1C}">
                <a14:useLocalDpi xmlns:a14="http://schemas.microsoft.com/office/drawing/2010/main" xmlns="" val="0"/>
              </a:ext>
            </a:extLst>
          </a:blip>
          <a:srcRect/>
          <a:stretch>
            <a:fillRect/>
          </a:stretch>
        </p:blipFill>
        <p:spPr bwMode="auto">
          <a:xfrm>
            <a:off x="0" y="-58824"/>
            <a:ext cx="9144000" cy="5778642"/>
          </a:xfrm>
          <a:prstGeom prst="rect">
            <a:avLst/>
          </a:prstGeom>
          <a:noFill/>
          <a:extLst>
            <a:ext uri="{909E8E84-426E-40DD-AFC4-6F175D3DCCD1}">
              <a14:hiddenFill xmlns:a14="http://schemas.microsoft.com/office/drawing/2010/main" xmlns="">
                <a:solidFill>
                  <a:srgbClr val="FFFFFF"/>
                </a:solidFill>
              </a14:hiddenFill>
            </a:ext>
          </a:extLst>
        </p:spPr>
      </p:pic>
      <p:sp>
        <p:nvSpPr>
          <p:cNvPr id="4" name="TextBox 3"/>
          <p:cNvSpPr txBox="1"/>
          <p:nvPr/>
        </p:nvSpPr>
        <p:spPr>
          <a:xfrm>
            <a:off x="467544" y="1849388"/>
            <a:ext cx="8280920" cy="3539430"/>
          </a:xfrm>
          <a:prstGeom prst="rect">
            <a:avLst/>
          </a:prstGeom>
          <a:noFill/>
        </p:spPr>
        <p:txBody>
          <a:bodyPr wrap="square" rtlCol="0">
            <a:spAutoFit/>
          </a:bodyPr>
          <a:lstStyle/>
          <a:p>
            <a:r>
              <a:rPr lang="ru-RU" sz="3200" b="1" dirty="0" smtClean="0">
                <a:solidFill>
                  <a:srgbClr val="FF0000"/>
                </a:solidFill>
                <a:latin typeface="Mistral" pitchFamily="66" charset="0"/>
              </a:rPr>
              <a:t>Авторы:</a:t>
            </a:r>
          </a:p>
          <a:p>
            <a:r>
              <a:rPr lang="ru-RU" sz="3200" dirty="0" smtClean="0">
                <a:latin typeface="Mistral" pitchFamily="66" charset="0"/>
              </a:rPr>
              <a:t>Родители, воспитанники, педагоги МАДОУ детский сад «Солнышко».</a:t>
            </a:r>
          </a:p>
          <a:p>
            <a:r>
              <a:rPr lang="ru-RU" sz="3200" b="1" dirty="0" smtClean="0">
                <a:solidFill>
                  <a:srgbClr val="FF0000"/>
                </a:solidFill>
                <a:latin typeface="Mistral" pitchFamily="66" charset="0"/>
              </a:rPr>
              <a:t>Руководитель проекта: </a:t>
            </a:r>
          </a:p>
          <a:p>
            <a:r>
              <a:rPr lang="ru-RU" sz="3200" dirty="0" smtClean="0">
                <a:latin typeface="Mistral" pitchFamily="66" charset="0"/>
              </a:rPr>
              <a:t>педагог-психолог Малова А.А.</a:t>
            </a:r>
          </a:p>
          <a:p>
            <a:endParaRPr lang="ru-RU" sz="3200" dirty="0" smtClean="0">
              <a:latin typeface="Mistral" pitchFamily="66" charset="0"/>
            </a:endParaRPr>
          </a:p>
          <a:p>
            <a:pPr algn="ctr"/>
            <a:r>
              <a:rPr lang="ru-RU" sz="3200" dirty="0" smtClean="0">
                <a:latin typeface="Mistral" pitchFamily="66" charset="0"/>
              </a:rPr>
              <a:t>2019 год</a:t>
            </a:r>
            <a:endParaRPr lang="ru-RU" sz="3200" dirty="0">
              <a:latin typeface="Mistral" pitchFamily="66" charset="0"/>
            </a:endParaRPr>
          </a:p>
        </p:txBody>
      </p:sp>
    </p:spTree>
    <p:extLst>
      <p:ext uri="{BB962C8B-B14F-4D97-AF65-F5344CB8AC3E}">
        <p14:creationId xmlns:p14="http://schemas.microsoft.com/office/powerpoint/2010/main" xmlns="" val="660205527"/>
      </p:ext>
    </p:extLst>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2" name="Picture 4" descr="https://cs6.pikabu.ru/post_img/big/2014/05/08/5/1399532328_1155384303.jpg"/>
          <p:cNvPicPr>
            <a:picLocks noChangeAspect="1" noChangeArrowheads="1"/>
          </p:cNvPicPr>
          <p:nvPr/>
        </p:nvPicPr>
        <p:blipFill>
          <a:blip r:embed="rId2" cstate="print">
            <a:extLst>
              <a:ext uri="{28A0092B-C50C-407E-A947-70E740481C1C}">
                <a14:useLocalDpi xmlns:a14="http://schemas.microsoft.com/office/drawing/2010/main" xmlns="" val="0"/>
              </a:ext>
            </a:extLst>
          </a:blip>
          <a:srcRect/>
          <a:stretch>
            <a:fillRect/>
          </a:stretch>
        </p:blipFill>
        <p:spPr bwMode="auto">
          <a:xfrm>
            <a:off x="0" y="0"/>
            <a:ext cx="9144000" cy="5715000"/>
          </a:xfrm>
          <a:prstGeom prst="rect">
            <a:avLst/>
          </a:prstGeom>
          <a:noFill/>
          <a:extLst>
            <a:ext uri="{909E8E84-426E-40DD-AFC4-6F175D3DCCD1}">
              <a14:hiddenFill xmlns:a14="http://schemas.microsoft.com/office/drawing/2010/main" xmlns="">
                <a:solidFill>
                  <a:srgbClr val="FFFFFF"/>
                </a:solidFill>
              </a14:hiddenFill>
            </a:ext>
          </a:extLst>
        </p:spPr>
      </p:pic>
    </p:spTree>
    <p:extLst>
      <p:ext uri="{BB962C8B-B14F-4D97-AF65-F5344CB8AC3E}">
        <p14:creationId xmlns:p14="http://schemas.microsoft.com/office/powerpoint/2010/main" xmlns="" val="3888923239"/>
      </p:ext>
    </p:extLst>
  </p:cSld>
  <p:clrMapOvr>
    <a:masterClrMapping/>
  </p:clrMapOvr>
  <p:timing>
    <p:tnLst>
      <p:par>
        <p:cTn id="1" dur="indefinite" restart="never" nodeType="tmRoot"/>
      </p:par>
    </p:tnLst>
  </p:timing>
</p:sld>
</file>

<file path=ppt/theme/theme1.xml><?xml version="1.0" encoding="utf-8"?>
<a:theme xmlns:a="http://schemas.openxmlformats.org/drawingml/2006/main" name="9 мая шабл">
  <a:themeElements>
    <a:clrScheme name="Стандартная">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Стандартная">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Тема Office">
  <a:themeElements>
    <a:clrScheme name="Стандартная">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Стандартная">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9 мая шабл</Template>
  <TotalTime>1150</TotalTime>
  <Words>2574</Words>
  <Application>Microsoft Office PowerPoint</Application>
  <PresentationFormat>Экран (16:10)</PresentationFormat>
  <Paragraphs>182</Paragraphs>
  <Slides>36</Slides>
  <Notes>0</Notes>
  <HiddenSlides>0</HiddenSlides>
  <MMClips>1</MMClips>
  <ScaleCrop>false</ScaleCrop>
  <HeadingPairs>
    <vt:vector size="4" baseType="variant">
      <vt:variant>
        <vt:lpstr>Тема</vt:lpstr>
      </vt:variant>
      <vt:variant>
        <vt:i4>1</vt:i4>
      </vt:variant>
      <vt:variant>
        <vt:lpstr>Заголовки слайдов</vt:lpstr>
      </vt:variant>
      <vt:variant>
        <vt:i4>36</vt:i4>
      </vt:variant>
    </vt:vector>
  </HeadingPairs>
  <TitlesOfParts>
    <vt:vector size="37" baseType="lpstr">
      <vt:lpstr>9 мая шабл</vt:lpstr>
      <vt:lpstr>Слайд 1</vt:lpstr>
      <vt:lpstr>Слайд 2</vt:lpstr>
      <vt:lpstr>Слайд 3</vt:lpstr>
      <vt:lpstr>Ширшов Иван Петрович (1898 – 11.03.1943 гг.)– прадедушка Маришонковой Ксюши</vt:lpstr>
      <vt:lpstr>              Интернет-источники</vt:lpstr>
      <vt:lpstr>Слайд 6</vt:lpstr>
      <vt:lpstr>Слайд 7</vt:lpstr>
      <vt:lpstr>Прадедушка Козлова Паши – Виктор Иванович Козлов</vt:lpstr>
      <vt:lpstr>Слайд 9</vt:lpstr>
      <vt:lpstr>Ефремов Владимир Иванович  (1908 – 12.10.1986 гг.) –  прадедушка Свиненковой Лены</vt:lpstr>
      <vt:lpstr>Слайд 11</vt:lpstr>
      <vt:lpstr>Слайд 12</vt:lpstr>
      <vt:lpstr>Слайд 13</vt:lpstr>
      <vt:lpstr>Слайд 14</vt:lpstr>
      <vt:lpstr>Слайд 15</vt:lpstr>
      <vt:lpstr>Слайд 16</vt:lpstr>
      <vt:lpstr>Слайд 17</vt:lpstr>
      <vt:lpstr>Слайд 18</vt:lpstr>
      <vt:lpstr>Слайд 19</vt:lpstr>
      <vt:lpstr>Слайд 20</vt:lpstr>
      <vt:lpstr>Слайд 21</vt:lpstr>
      <vt:lpstr>Слайд 22</vt:lpstr>
      <vt:lpstr>Слайд 23</vt:lpstr>
      <vt:lpstr>Слайд 24</vt:lpstr>
      <vt:lpstr>Слайд 25</vt:lpstr>
      <vt:lpstr>Слайд 26</vt:lpstr>
      <vt:lpstr>Слайд 27</vt:lpstr>
      <vt:lpstr>Слайд 28</vt:lpstr>
      <vt:lpstr>Слайд 29</vt:lpstr>
      <vt:lpstr>Слайд 30</vt:lpstr>
      <vt:lpstr>Слайд 31</vt:lpstr>
      <vt:lpstr>Слайд 32</vt:lpstr>
      <vt:lpstr>Слайд 33</vt:lpstr>
      <vt:lpstr>Слайд 34</vt:lpstr>
      <vt:lpstr>Слайд 35</vt:lpstr>
      <vt:lpstr>Слайд 36</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Презентация PowerPoint</dc:title>
  <dc:creator>Матюшкина</dc:creator>
  <cp:lastModifiedBy>Детский сад</cp:lastModifiedBy>
  <cp:revision>232</cp:revision>
  <dcterms:created xsi:type="dcterms:W3CDTF">2017-12-13T16:08:09Z</dcterms:created>
  <dcterms:modified xsi:type="dcterms:W3CDTF">2019-04-30T12:04:19Z</dcterms:modified>
</cp:coreProperties>
</file>